
<file path=[Content_Types].xml><?xml version="1.0" encoding="utf-8"?>
<Types xmlns="http://schemas.openxmlformats.org/package/2006/content-types">
  <Default Extension="jpeg" ContentType="image/jpeg"/>
  <Default Extension="wmf" ContentType="image/x-w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68" r:id="rId4"/>
    <p:sldId id="258" r:id="rId5"/>
    <p:sldId id="259" r:id="rId6"/>
    <p:sldId id="261" r:id="rId7"/>
    <p:sldId id="260" r:id="rId8"/>
    <p:sldId id="262" r:id="rId9"/>
    <p:sldId id="263" r:id="rId10"/>
    <p:sldId id="264" r:id="rId11"/>
    <p:sldId id="267" r:id="rId12"/>
    <p:sldId id="265" r:id="rId13"/>
    <p:sldId id="266" r:id="rId14"/>
    <p:sldId id="269"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9" name="Rectangle 8"/>
          <p:cNvSpPr/>
          <p:nvPr/>
        </p:nvSpPr>
        <p:spPr>
          <a:xfrm>
            <a:off x="345440" y="2942602"/>
            <a:ext cx="7147931"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572652" y="2944634"/>
            <a:ext cx="1190348" cy="2459736"/>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p:cNvSpPr/>
          <p:nvPr/>
        </p:nvSpPr>
        <p:spPr>
          <a:xfrm>
            <a:off x="7712714" y="3136658"/>
            <a:ext cx="910224" cy="2075688"/>
          </a:xfrm>
          <a:prstGeom prst="rect">
            <a:avLst/>
          </a:prstGeom>
          <a:solidFill>
            <a:schemeClr val="accent3">
              <a:alpha val="70000"/>
            </a:schemeClr>
          </a:solidFill>
          <a:ln w="6350">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p:cNvSpPr/>
          <p:nvPr/>
        </p:nvSpPr>
        <p:spPr>
          <a:xfrm>
            <a:off x="445483" y="3055621"/>
            <a:ext cx="6947845"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Slide Number Placeholder 5"/>
          <p:cNvSpPr>
            <a:spLocks noGrp="1"/>
          </p:cNvSpPr>
          <p:nvPr>
            <p:ph type="sldNum" sz="quarter" idx="12"/>
          </p:nvPr>
        </p:nvSpPr>
        <p:spPr>
          <a:xfrm>
            <a:off x="7786826" y="4625268"/>
            <a:ext cx="762000" cy="457200"/>
          </a:xfrm>
        </p:spPr>
        <p:txBody>
          <a:bodyPr/>
          <a:lstStyle>
            <a:lvl1pPr algn="ctr">
              <a:defRPr sz="2800">
                <a:solidFill>
                  <a:schemeClr val="accent1">
                    <a:lumMod val="50000"/>
                  </a:schemeClr>
                </a:solidFill>
              </a:defRPr>
            </a:lvl1pPr>
          </a:lstStyle>
          <a:p>
            <a:fld id="{C42C4665-63EB-4271-B26F-216C66011295}" type="slidenum">
              <a:rPr lang="en-US" smtClean="0"/>
              <a:t>‹#›</a:t>
            </a:fld>
            <a:endParaRPr lang="en-US"/>
          </a:p>
        </p:txBody>
      </p:sp>
      <p:sp>
        <p:nvSpPr>
          <p:cNvPr id="11" name="Rectangle 10"/>
          <p:cNvSpPr/>
          <p:nvPr/>
        </p:nvSpPr>
        <p:spPr>
          <a:xfrm>
            <a:off x="541822" y="4559276"/>
            <a:ext cx="6755166"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538971" y="3139440"/>
            <a:ext cx="6760868"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Subtitle 2"/>
          <p:cNvSpPr>
            <a:spLocks noGrp="1"/>
          </p:cNvSpPr>
          <p:nvPr>
            <p:ph type="subTitle" idx="1"/>
          </p:nvPr>
        </p:nvSpPr>
        <p:spPr>
          <a:xfrm>
            <a:off x="642805" y="4648200"/>
            <a:ext cx="6553200" cy="457200"/>
          </a:xfrm>
        </p:spPr>
        <p:txBody>
          <a:bodyPr>
            <a:normAutofit/>
          </a:bodyPr>
          <a:lstStyle>
            <a:lvl1pPr marL="0" indent="0" algn="ctr">
              <a:buNone/>
              <a:defRPr sz="1800" cap="all" spc="300" baseline="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2" name="Title 1"/>
          <p:cNvSpPr>
            <a:spLocks noGrp="1"/>
          </p:cNvSpPr>
          <p:nvPr>
            <p:ph type="ctrTitle"/>
          </p:nvPr>
        </p:nvSpPr>
        <p:spPr>
          <a:xfrm>
            <a:off x="604705" y="3227033"/>
            <a:ext cx="6629400" cy="1219201"/>
          </a:xfrm>
        </p:spPr>
        <p:txBody>
          <a:bodyPr anchor="b" anchorCtr="0">
            <a:noAutofit/>
          </a:bodyPr>
          <a:lstStyle>
            <a:lvl1pPr>
              <a:defRPr sz="4000">
                <a:solidFill>
                  <a:schemeClr val="accent1">
                    <a:lumMod val="50000"/>
                  </a:schemeClr>
                </a:solidFill>
              </a:defRPr>
            </a:lvl1pPr>
          </a:lstStyle>
          <a:p>
            <a:r>
              <a:rPr lang="en-US" smtClean="0"/>
              <a:t>Click to edit Master title style</a:t>
            </a:r>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6861702" y="228600"/>
            <a:ext cx="1859280" cy="6122634"/>
          </a:xfrm>
          <a:prstGeom prst="rect">
            <a:avLst/>
          </a:prstGeom>
          <a:solidFill>
            <a:srgbClr val="FFFFFF">
              <a:alpha val="85000"/>
            </a:srgb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Rectangle 7"/>
          <p:cNvSpPr/>
          <p:nvPr/>
        </p:nvSpPr>
        <p:spPr>
          <a:xfrm>
            <a:off x="6955225" y="351409"/>
            <a:ext cx="1672235" cy="587701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p:cNvSpPr>
            <a:spLocks noGrp="1"/>
          </p:cNvSpPr>
          <p:nvPr>
            <p:ph type="title" orient="vert"/>
          </p:nvPr>
        </p:nvSpPr>
        <p:spPr>
          <a:xfrm>
            <a:off x="7048577" y="395427"/>
            <a:ext cx="1485531" cy="5788981"/>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457200" y="380999"/>
            <a:ext cx="6172200" cy="579120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C780DBC3-CFDC-45ED-BEF8-97476C07C0A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4/20/2017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8" name="Rounded Rectangle 7"/>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Date Placeholder 3"/>
          <p:cNvSpPr>
            <a:spLocks noGrp="1"/>
          </p:cNvSpPr>
          <p:nvPr>
            <p:ph type="dt" sz="half" idx="10"/>
          </p:nvPr>
        </p:nvSpPr>
        <p:spPr/>
        <p:txBody>
          <a:bodyPr/>
          <a:lstStyle/>
          <a:p>
            <a:fld id="{C780DBC3-CFDC-45ED-BEF8-97476C07C0A7}" type="datetimeFigureOut">
              <a:rPr lang="en-US" smtClean="0"/>
              <a:t>4/20/2017</a:t>
            </a:fld>
            <a:endParaRPr lang="en-US"/>
          </a:p>
        </p:txBody>
      </p:sp>
      <p:sp>
        <p:nvSpPr>
          <p:cNvPr id="13" name="Rectangle 12"/>
          <p:cNvSpPr/>
          <p:nvPr/>
        </p:nvSpPr>
        <p:spPr>
          <a:xfrm>
            <a:off x="451976" y="2946400"/>
            <a:ext cx="8265160" cy="24638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p:cNvSpPr/>
          <p:nvPr/>
        </p:nvSpPr>
        <p:spPr>
          <a:xfrm>
            <a:off x="567656" y="3048000"/>
            <a:ext cx="8033800" cy="2245359"/>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42C4665-63EB-4271-B26F-216C66011295}" type="slidenum">
              <a:rPr lang="en-US" smtClean="0"/>
              <a:t>‹#›</a:t>
            </a:fld>
            <a:endParaRPr lang="en-US"/>
          </a:p>
        </p:txBody>
      </p:sp>
      <p:sp>
        <p:nvSpPr>
          <p:cNvPr id="2" name="Title 1"/>
          <p:cNvSpPr>
            <a:spLocks noGrp="1"/>
          </p:cNvSpPr>
          <p:nvPr>
            <p:ph type="title"/>
          </p:nvPr>
        </p:nvSpPr>
        <p:spPr>
          <a:xfrm>
            <a:off x="736456" y="3200399"/>
            <a:ext cx="7696200" cy="1295401"/>
          </a:xfrm>
        </p:spPr>
        <p:txBody>
          <a:bodyPr anchor="b" anchorCtr="0">
            <a:noAutofit/>
          </a:bodyPr>
          <a:lstStyle>
            <a:lvl1pPr algn="ctr" defTabSz="914400" rtl="0" eaLnBrk="1" latinLnBrk="0" hangingPunct="1">
              <a:spcBef>
                <a:spcPct val="0"/>
              </a:spcBef>
              <a:buNone/>
              <a:defRPr lang="en-US" sz="4000" kern="1200" cap="all" baseline="0" dirty="0">
                <a:solidFill>
                  <a:schemeClr val="accent1">
                    <a:lumMod val="50000"/>
                  </a:schemeClr>
                </a:solidFill>
                <a:latin typeface="+mj-lt"/>
                <a:ea typeface="+mj-ea"/>
                <a:cs typeface="+mj-cs"/>
              </a:defRPr>
            </a:lvl1pPr>
          </a:lstStyle>
          <a:p>
            <a:r>
              <a:rPr lang="en-US" smtClean="0"/>
              <a:t>Click to edit Master title style</a:t>
            </a:r>
            <a:endParaRPr lang="en-US" dirty="0"/>
          </a:p>
        </p:txBody>
      </p:sp>
      <p:sp>
        <p:nvSpPr>
          <p:cNvPr id="15" name="Rectangle 14"/>
          <p:cNvSpPr/>
          <p:nvPr/>
        </p:nvSpPr>
        <p:spPr>
          <a:xfrm>
            <a:off x="675496" y="4541520"/>
            <a:ext cx="7818120" cy="664367"/>
          </a:xfrm>
          <a:prstGeom prst="rect">
            <a:avLst/>
          </a:prstGeom>
          <a:solidFill>
            <a:schemeClr val="accent1"/>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736456" y="4607510"/>
            <a:ext cx="7696200" cy="523783"/>
          </a:xfrm>
        </p:spPr>
        <p:txBody>
          <a:bodyPr anchor="ctr">
            <a:normAutofit/>
          </a:bodyPr>
          <a:lstStyle>
            <a:lvl1pPr marL="0" indent="0" algn="ctr">
              <a:buNone/>
              <a:defRPr sz="2000" cap="all" spc="250" baseline="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4" name="Rectangle 13"/>
          <p:cNvSpPr/>
          <p:nvPr/>
        </p:nvSpPr>
        <p:spPr>
          <a:xfrm>
            <a:off x="675757" y="3124200"/>
            <a:ext cx="7817599" cy="2077720"/>
          </a:xfrm>
          <a:prstGeom prst="rect">
            <a:avLst/>
          </a:prstGeom>
          <a:no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26128"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719071"/>
            <a:ext cx="4038600" cy="440740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26128" y="408372"/>
            <a:ext cx="8260672" cy="1039427"/>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26128" y="1722438"/>
            <a:ext cx="4040188"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26128" y="2438400"/>
            <a:ext cx="4040188"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025" y="1722438"/>
            <a:ext cx="4041775" cy="639762"/>
          </a:xfrm>
        </p:spPr>
        <p:txBody>
          <a:bodyPr anchor="b">
            <a:noAutofit/>
          </a:bodyPr>
          <a:lstStyle>
            <a:lvl1pPr marL="0" indent="0" algn="ctr">
              <a:buNone/>
              <a:defRPr sz="22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438400"/>
            <a:ext cx="4041775" cy="3687762"/>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C780DBC3-CFDC-45ED-BEF8-97476C07C0A7}" type="datetimeFigureOut">
              <a:rPr lang="en-US" smtClean="0"/>
              <a:t>4/20/2017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780DBC3-CFDC-45ED-BEF8-97476C07C0A7}" type="datetimeFigureOut">
              <a:rPr lang="en-US" smtClean="0"/>
              <a:t>4/20/2017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1" name="Rounded Rectangle 10"/>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Date Placeholder 1"/>
          <p:cNvSpPr>
            <a:spLocks noGrp="1"/>
          </p:cNvSpPr>
          <p:nvPr>
            <p:ph type="dt" sz="half" idx="10"/>
          </p:nvPr>
        </p:nvSpPr>
        <p:spPr/>
        <p:txBody>
          <a:bodyPr/>
          <a:lstStyle/>
          <a:p>
            <a:fld id="{C780DBC3-CFDC-45ED-BEF8-97476C07C0A7}" type="datetimeFigureOut">
              <a:rPr lang="en-US" smtClean="0"/>
              <a:t>4/20/2017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42C4665-63EB-4271-B26F-216C66011295}"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2" name="Rounded Rectangle 11"/>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Content Placeholder 2"/>
          <p:cNvSpPr>
            <a:spLocks noGrp="1"/>
          </p:cNvSpPr>
          <p:nvPr>
            <p:ph idx="1"/>
          </p:nvPr>
        </p:nvSpPr>
        <p:spPr>
          <a:xfrm>
            <a:off x="3886200" y="685800"/>
            <a:ext cx="4572000" cy="5257802"/>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4/20/2017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
        <p:nvSpPr>
          <p:cNvPr id="8" name="Rectangle 7"/>
          <p:cNvSpPr/>
          <p:nvPr/>
        </p:nvSpPr>
        <p:spPr>
          <a:xfrm>
            <a:off x="560034" y="1505712"/>
            <a:ext cx="2716566" cy="3523488"/>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Rectangle 9"/>
          <p:cNvSpPr/>
          <p:nvPr/>
        </p:nvSpPr>
        <p:spPr>
          <a:xfrm>
            <a:off x="676690" y="1642472"/>
            <a:ext cx="2483254" cy="3234328"/>
          </a:xfrm>
          <a:prstGeom prst="rect">
            <a:avLst/>
          </a:prstGeom>
          <a:solidFill>
            <a:srgbClr val="FFFFFF"/>
          </a:solidFill>
          <a:ln w="6350" cmpd="dbl">
            <a:solidFill>
              <a:schemeClr val="accent1">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769000" y="2971800"/>
            <a:ext cx="2298634" cy="1752600"/>
          </a:xfrm>
        </p:spPr>
        <p:txBody>
          <a:bodyPr/>
          <a:lstStyle>
            <a:lvl1pPr marL="0" indent="0">
              <a:spcBef>
                <a:spcPts val="400"/>
              </a:spcBef>
              <a:buNone/>
              <a:defRPr sz="1400">
                <a:solidFill>
                  <a:schemeClr val="accent1">
                    <a:lumMod val="50000"/>
                  </a:schemeClr>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769000" y="1734312"/>
            <a:ext cx="2298634" cy="1191620"/>
          </a:xfrm>
        </p:spPr>
        <p:txBody>
          <a:bodyPr anchor="b">
            <a:normAutofit/>
          </a:bodyPr>
          <a:lstStyle>
            <a:lvl1pPr algn="l">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9" name="Rounded Rectangle 8"/>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Picture Placeholder 2"/>
          <p:cNvSpPr>
            <a:spLocks noGrp="1"/>
          </p:cNvSpPr>
          <p:nvPr>
            <p:ph type="pic" idx="1"/>
          </p:nvPr>
        </p:nvSpPr>
        <p:spPr>
          <a:xfrm>
            <a:off x="685800" y="621437"/>
            <a:ext cx="7772400" cy="4331564"/>
          </a:xfrm>
          <a:solidFill>
            <a:schemeClr val="bg2"/>
          </a:solidFill>
          <a:ln>
            <a:noFill/>
          </a:ln>
          <a:effectLst>
            <a:softEdge rad="12700"/>
          </a:effectLst>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5" name="Date Placeholder 4"/>
          <p:cNvSpPr>
            <a:spLocks noGrp="1"/>
          </p:cNvSpPr>
          <p:nvPr>
            <p:ph type="dt" sz="half" idx="10"/>
          </p:nvPr>
        </p:nvSpPr>
        <p:spPr/>
        <p:txBody>
          <a:bodyPr/>
          <a:lstStyle/>
          <a:p>
            <a:fld id="{C780DBC3-CFDC-45ED-BEF8-97476C07C0A7}" type="datetimeFigureOut">
              <a:rPr lang="en-US" smtClean="0"/>
              <a:t>4/20/2017</a:t>
            </a:fld>
            <a:endParaRPr lang="en-US"/>
          </a:p>
        </p:txBody>
      </p:sp>
      <p:sp>
        <p:nvSpPr>
          <p:cNvPr id="7" name="Slide Number Placeholder 6"/>
          <p:cNvSpPr>
            <a:spLocks noGrp="1"/>
          </p:cNvSpPr>
          <p:nvPr>
            <p:ph type="sldNum" sz="quarter" idx="12"/>
          </p:nvPr>
        </p:nvSpPr>
        <p:spPr/>
        <p:txBody>
          <a:bodyPr/>
          <a:lstStyle/>
          <a:p>
            <a:fld id="{C42C4665-63EB-4271-B26F-216C66011295}" type="slidenum">
              <a:rPr lang="en-US" smtClean="0"/>
              <a:t>‹#›</a:t>
            </a:fld>
            <a:endParaRPr lang="en-US"/>
          </a:p>
        </p:txBody>
      </p:sp>
      <p:sp>
        <p:nvSpPr>
          <p:cNvPr id="10" name="Rectangle 9"/>
          <p:cNvSpPr/>
          <p:nvPr/>
        </p:nvSpPr>
        <p:spPr>
          <a:xfrm>
            <a:off x="685800" y="4953000"/>
            <a:ext cx="7772400" cy="137160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p:cNvSpPr/>
          <p:nvPr/>
        </p:nvSpPr>
        <p:spPr>
          <a:xfrm>
            <a:off x="761999" y="5029200"/>
            <a:ext cx="7600765" cy="1202924"/>
          </a:xfrm>
          <a:prstGeom prst="rect">
            <a:avLst/>
          </a:prstGeom>
          <a:solidFill>
            <a:srgbClr val="FFFFFF"/>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 name="Footer Placeholder 5"/>
          <p:cNvSpPr>
            <a:spLocks noGrp="1"/>
          </p:cNvSpPr>
          <p:nvPr>
            <p:ph type="ftr" sz="quarter" idx="11"/>
          </p:nvPr>
        </p:nvSpPr>
        <p:spPr/>
        <p:txBody>
          <a:bodyPr/>
          <a:lstStyle/>
          <a:p>
            <a:endParaRPr lang="en-US"/>
          </a:p>
        </p:txBody>
      </p:sp>
      <p:sp>
        <p:nvSpPr>
          <p:cNvPr id="13" name="Rectangle 12"/>
          <p:cNvSpPr/>
          <p:nvPr/>
        </p:nvSpPr>
        <p:spPr>
          <a:xfrm>
            <a:off x="914400" y="5638800"/>
            <a:ext cx="7328514" cy="451696"/>
          </a:xfrm>
          <a:prstGeom prst="rect">
            <a:avLst/>
          </a:prstGeom>
          <a:solidFill>
            <a:schemeClr val="accent1"/>
          </a:solid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p:cNvSpPr/>
          <p:nvPr/>
        </p:nvSpPr>
        <p:spPr>
          <a:xfrm>
            <a:off x="605589" y="5074920"/>
            <a:ext cx="7946136" cy="1097280"/>
          </a:xfrm>
          <a:prstGeom prst="rect">
            <a:avLst/>
          </a:prstGeom>
          <a:noFill/>
          <a:ln w="6350" cmpd="dbl">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ext Placeholder 3"/>
          <p:cNvSpPr>
            <a:spLocks noGrp="1"/>
          </p:cNvSpPr>
          <p:nvPr>
            <p:ph type="body" sz="half" idx="2"/>
          </p:nvPr>
        </p:nvSpPr>
        <p:spPr>
          <a:xfrm>
            <a:off x="956289" y="5656556"/>
            <a:ext cx="7244736" cy="401715"/>
          </a:xfrm>
        </p:spPr>
        <p:txBody>
          <a:bodyPr anchor="ctr">
            <a:normAutofit/>
          </a:bodyPr>
          <a:lstStyle>
            <a:lvl1pPr marL="0" indent="0" algn="ctr">
              <a:buNone/>
              <a:defRPr sz="1500" cap="all" spc="250" baseline="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2" name="Title 1"/>
          <p:cNvSpPr>
            <a:spLocks noGrp="1"/>
          </p:cNvSpPr>
          <p:nvPr>
            <p:ph type="title"/>
          </p:nvPr>
        </p:nvSpPr>
        <p:spPr>
          <a:xfrm>
            <a:off x="914400" y="5105400"/>
            <a:ext cx="7328514" cy="523043"/>
          </a:xfrm>
        </p:spPr>
        <p:txBody>
          <a:bodyPr anchor="ctr" anchorCtr="0"/>
          <a:lstStyle>
            <a:lvl1pPr algn="ctr">
              <a:defRPr sz="2000" b="0">
                <a:solidFill>
                  <a:schemeClr val="accent1">
                    <a:lumMod val="75000"/>
                  </a:schemeClr>
                </a:solidFill>
              </a:defRPr>
            </a:lvl1pPr>
          </a:lstStyle>
          <a:p>
            <a:r>
              <a:rPr lang="en-US" smtClean="0"/>
              <a:t>Click to edit Master title style</a:t>
            </a:r>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7" name="Rounded Rectangle 6"/>
          <p:cNvSpPr/>
          <p:nvPr/>
        </p:nvSpPr>
        <p:spPr>
          <a:xfrm>
            <a:off x="91440" y="101600"/>
            <a:ext cx="8961120" cy="6664960"/>
          </a:xfrm>
          <a:prstGeom prst="roundRect">
            <a:avLst>
              <a:gd name="adj" fmla="val 1735"/>
            </a:avLst>
          </a:prstGeom>
          <a:ln w="12700" cmpd="sng">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 Placeholder 2"/>
          <p:cNvSpPr>
            <a:spLocks noGrp="1"/>
          </p:cNvSpPr>
          <p:nvPr>
            <p:ph type="body" idx="1"/>
          </p:nvPr>
        </p:nvSpPr>
        <p:spPr>
          <a:xfrm>
            <a:off x="457200" y="1752600"/>
            <a:ext cx="8229600" cy="43735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2"/>
                </a:solidFill>
              </a:defRPr>
            </a:lvl1pPr>
          </a:lstStyle>
          <a:p>
            <a:fld id="{C780DBC3-CFDC-45ED-BEF8-97476C07C0A7}" type="datetimeFigureOut">
              <a:rPr lang="en-US" smtClean="0"/>
              <a:t>4/20/2017</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2"/>
                </a:solidFill>
              </a:defRPr>
            </a:lvl1pPr>
          </a:lstStyle>
          <a:p>
            <a:fld id="{C42C4665-63EB-4271-B26F-216C66011295}" type="slidenum">
              <a:rPr lang="en-US" smtClean="0"/>
              <a:t>‹#›</a:t>
            </a:fld>
            <a:endParaRPr lang="en-US"/>
          </a:p>
        </p:txBody>
      </p:sp>
      <p:sp>
        <p:nvSpPr>
          <p:cNvPr id="9" name="Rectangle 8"/>
          <p:cNvSpPr/>
          <p:nvPr/>
        </p:nvSpPr>
        <p:spPr>
          <a:xfrm>
            <a:off x="274320" y="278166"/>
            <a:ext cx="8595360" cy="1325880"/>
          </a:xfrm>
          <a:prstGeom prst="rect">
            <a:avLst/>
          </a:prstGeom>
          <a:solidFill>
            <a:srgbClr val="FFFFFF">
              <a:alpha val="83000"/>
            </a:srgbClr>
          </a:solidFill>
          <a:ln>
            <a:noFill/>
          </a:ln>
          <a:effectLst>
            <a:softEdge rad="12700"/>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10" name="Rectangle 9"/>
          <p:cNvSpPr/>
          <p:nvPr/>
        </p:nvSpPr>
        <p:spPr>
          <a:xfrm>
            <a:off x="372863" y="372862"/>
            <a:ext cx="8380520" cy="1118587"/>
          </a:xfrm>
          <a:prstGeom prst="rect">
            <a:avLst/>
          </a:prstGeom>
          <a:solidFill>
            <a:srgbClr val="FFFFFF"/>
          </a:solidFill>
          <a:ln w="6350">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426128" y="408372"/>
            <a:ext cx="8260672" cy="1039427"/>
          </a:xfrm>
          <a:prstGeom prst="rect">
            <a:avLst/>
          </a:prstGeom>
        </p:spPr>
        <p:txBody>
          <a:bodyPr vert="horz" lIns="91440" tIns="45720" rIns="91440" bIns="45720" rtlCol="0" anchor="ctr">
            <a:normAutofit/>
          </a:bodyPr>
          <a:lstStyle/>
          <a:p>
            <a:r>
              <a:rPr lang="en-US" smtClean="0"/>
              <a:t>Click to edit Master title style</a:t>
            </a:r>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ctr" defTabSz="914400" rtl="0" eaLnBrk="1" latinLnBrk="0" hangingPunct="1">
        <a:spcBef>
          <a:spcPct val="0"/>
        </a:spcBef>
        <a:buNone/>
        <a:defRPr sz="3500" kern="1200" cap="all" baseline="0">
          <a:solidFill>
            <a:schemeClr val="accent1">
              <a:lumMod val="75000"/>
            </a:schemeClr>
          </a:solidFill>
          <a:latin typeface="+mj-lt"/>
          <a:ea typeface="+mj-ea"/>
          <a:cs typeface="+mj-cs"/>
        </a:defRPr>
      </a:lvl1pPr>
    </p:titleStyle>
    <p:bodyStyle>
      <a:lvl1pPr marL="342900" indent="-22860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640080" indent="-228600" algn="l" defTabSz="914400" rtl="0" eaLnBrk="1" latinLnBrk="0" hangingPunct="1">
        <a:spcBef>
          <a:spcPct val="20000"/>
        </a:spcBef>
        <a:buClr>
          <a:schemeClr val="accent2"/>
        </a:buClr>
        <a:buFont typeface="Arial" pitchFamily="34" charset="0"/>
        <a:buChar char="•"/>
        <a:defRPr sz="2000" kern="1200">
          <a:solidFill>
            <a:schemeClr val="tx2"/>
          </a:solidFill>
          <a:latin typeface="+mn-lt"/>
          <a:ea typeface="+mn-ea"/>
          <a:cs typeface="+mn-cs"/>
        </a:defRPr>
      </a:lvl2pPr>
      <a:lvl3pPr marL="914400" indent="-228600" algn="l" defTabSz="914400" rtl="0" eaLnBrk="1" latinLnBrk="0" hangingPunct="1">
        <a:spcBef>
          <a:spcPct val="20000"/>
        </a:spcBef>
        <a:buClr>
          <a:schemeClr val="accent3"/>
        </a:buClr>
        <a:buFont typeface="Arial" pitchFamily="34" charset="0"/>
        <a:buChar char="•"/>
        <a:defRPr sz="1800" kern="1200">
          <a:solidFill>
            <a:schemeClr val="tx2"/>
          </a:solidFill>
          <a:latin typeface="+mn-lt"/>
          <a:ea typeface="+mn-ea"/>
          <a:cs typeface="+mn-cs"/>
        </a:defRPr>
      </a:lvl3pPr>
      <a:lvl4pPr marL="1280160" indent="-228600" algn="l" defTabSz="914400" rtl="0" eaLnBrk="1" latinLnBrk="0" hangingPunct="1">
        <a:spcBef>
          <a:spcPct val="20000"/>
        </a:spcBef>
        <a:buClr>
          <a:schemeClr val="accent4"/>
        </a:buClr>
        <a:buFont typeface="Arial" pitchFamily="34" charset="0"/>
        <a:buChar char="•"/>
        <a:defRPr sz="1600" kern="1200">
          <a:solidFill>
            <a:schemeClr val="tx2"/>
          </a:solidFill>
          <a:latin typeface="+mn-lt"/>
          <a:ea typeface="+mn-ea"/>
          <a:cs typeface="+mn-cs"/>
        </a:defRPr>
      </a:lvl4pPr>
      <a:lvl5pPr marL="1554480" indent="-228600" algn="l" defTabSz="914400" rtl="0" eaLnBrk="1" latinLnBrk="0" hangingPunct="1">
        <a:spcBef>
          <a:spcPct val="20000"/>
        </a:spcBef>
        <a:buClr>
          <a:schemeClr val="accent5"/>
        </a:buClr>
        <a:buFont typeface="Arial" pitchFamily="34" charset="0"/>
        <a:buChar char="•"/>
        <a:defRPr sz="1600" kern="1200" baseline="0">
          <a:solidFill>
            <a:schemeClr val="tx2"/>
          </a:solidFill>
          <a:latin typeface="+mn-lt"/>
          <a:ea typeface="+mn-ea"/>
          <a:cs typeface="+mn-cs"/>
        </a:defRPr>
      </a:lvl5pPr>
      <a:lvl6pPr marL="1737360" indent="-182880" algn="l" defTabSz="914400" rtl="0" eaLnBrk="1" latinLnBrk="0" hangingPunct="1">
        <a:spcBef>
          <a:spcPct val="20000"/>
        </a:spcBef>
        <a:buClr>
          <a:schemeClr val="accent1"/>
        </a:buClr>
        <a:buFont typeface="Arial" pitchFamily="34" charset="0"/>
        <a:buChar char="•"/>
        <a:defRPr sz="1400" kern="1200">
          <a:solidFill>
            <a:schemeClr val="tx2"/>
          </a:solidFill>
          <a:latin typeface="+mn-lt"/>
          <a:ea typeface="+mn-ea"/>
          <a:cs typeface="+mn-cs"/>
        </a:defRPr>
      </a:lvl6pPr>
      <a:lvl7pPr marL="2011680" indent="-182880" algn="l" defTabSz="914400" rtl="0" eaLnBrk="1" latinLnBrk="0" hangingPunct="1">
        <a:spcBef>
          <a:spcPct val="20000"/>
        </a:spcBef>
        <a:buClr>
          <a:schemeClr val="accent2"/>
        </a:buClr>
        <a:buFont typeface="Arial" pitchFamily="34" charset="0"/>
        <a:buChar char="•"/>
        <a:defRPr sz="1400" kern="1200">
          <a:solidFill>
            <a:schemeClr val="tx2"/>
          </a:solidFill>
          <a:latin typeface="+mn-lt"/>
          <a:ea typeface="+mn-ea"/>
          <a:cs typeface="+mn-cs"/>
        </a:defRPr>
      </a:lvl7pPr>
      <a:lvl8pPr marL="2194560" indent="-182880" algn="l" defTabSz="914400" rtl="0" eaLnBrk="1" latinLnBrk="0" hangingPunct="1">
        <a:spcBef>
          <a:spcPct val="20000"/>
        </a:spcBef>
        <a:buClr>
          <a:schemeClr val="accent3"/>
        </a:buClr>
        <a:buFont typeface="Arial" pitchFamily="34" charset="0"/>
        <a:buChar char="•"/>
        <a:defRPr sz="1400" kern="1200">
          <a:solidFill>
            <a:schemeClr val="tx2"/>
          </a:solidFill>
          <a:latin typeface="+mn-lt"/>
          <a:ea typeface="+mn-ea"/>
          <a:cs typeface="+mn-cs"/>
        </a:defRPr>
      </a:lvl8pPr>
      <a:lvl9pPr marL="2377440" indent="-182880" algn="l" defTabSz="914400" rtl="0" eaLnBrk="1" latinLnBrk="0" hangingPunct="1">
        <a:spcBef>
          <a:spcPct val="20000"/>
        </a:spcBef>
        <a:buClr>
          <a:schemeClr val="accent4"/>
        </a:buClr>
        <a:buFont typeface="Arial" pitchFamily="34" charset="0"/>
        <a:buChar char="•"/>
        <a:defRPr sz="14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w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04705" y="3124200"/>
            <a:ext cx="6629400" cy="1322034"/>
          </a:xfrm>
        </p:spPr>
        <p:txBody>
          <a:bodyPr>
            <a:normAutofit fontScale="90000"/>
          </a:bodyPr>
          <a:lstStyle/>
          <a:p>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a:solidFill>
                  <a:srgbClr val="4F81BD"/>
                </a:solidFill>
                <a:ea typeface="Times New Roman"/>
                <a:cs typeface="Times New Roman"/>
              </a:rPr>
              <a:t/>
            </a:r>
            <a:br>
              <a:rPr lang="en-US" b="1" dirty="0">
                <a:solidFill>
                  <a:srgbClr val="4F81BD"/>
                </a:solidFill>
                <a:ea typeface="Times New Roman"/>
                <a:cs typeface="Times New Roman"/>
              </a:rPr>
            </a:br>
            <a:r>
              <a:rPr lang="en-US" b="1" dirty="0" smtClean="0">
                <a:solidFill>
                  <a:srgbClr val="4F81BD"/>
                </a:solidFill>
                <a:ea typeface="Times New Roman"/>
                <a:cs typeface="Times New Roman"/>
              </a:rPr>
              <a:t/>
            </a:r>
            <a:br>
              <a:rPr lang="en-US" b="1" dirty="0" smtClean="0">
                <a:solidFill>
                  <a:srgbClr val="4F81BD"/>
                </a:solidFill>
                <a:ea typeface="Times New Roman"/>
                <a:cs typeface="Times New Roman"/>
              </a:rPr>
            </a:br>
            <a:r>
              <a:rPr lang="en-US" b="1" dirty="0" smtClean="0">
                <a:solidFill>
                  <a:srgbClr val="4F81BD"/>
                </a:solidFill>
                <a:ea typeface="Times New Roman"/>
                <a:cs typeface="Times New Roman"/>
              </a:rPr>
              <a:t>Skyline College</a:t>
            </a:r>
            <a:br>
              <a:rPr lang="en-US" b="1" dirty="0" smtClean="0">
                <a:solidFill>
                  <a:srgbClr val="4F81BD"/>
                </a:solidFill>
                <a:ea typeface="Times New Roman"/>
                <a:cs typeface="Times New Roman"/>
              </a:rPr>
            </a:br>
            <a:r>
              <a:rPr lang="en-US" b="1" dirty="0" smtClean="0">
                <a:solidFill>
                  <a:srgbClr val="4F81BD"/>
                </a:solidFill>
                <a:ea typeface="Times New Roman"/>
                <a:cs typeface="Times New Roman"/>
              </a:rPr>
              <a:t>Academic Senate </a:t>
            </a:r>
            <a:r>
              <a:rPr lang="en-US" dirty="0" smtClean="0">
                <a:solidFill>
                  <a:srgbClr val="4F81BD"/>
                </a:solidFill>
                <a:ea typeface="Times New Roman"/>
                <a:cs typeface="Times New Roman"/>
              </a:rPr>
              <a:t/>
            </a:r>
            <a:br>
              <a:rPr lang="en-US" dirty="0" smtClean="0">
                <a:solidFill>
                  <a:srgbClr val="4F81BD"/>
                </a:solidFill>
                <a:ea typeface="Times New Roman"/>
                <a:cs typeface="Times New Roman"/>
              </a:rPr>
            </a:br>
            <a:r>
              <a:rPr lang="en-US" dirty="0" smtClean="0">
                <a:solidFill>
                  <a:srgbClr val="4F81BD"/>
                </a:solidFill>
                <a:ea typeface="Times New Roman"/>
                <a:cs typeface="Times New Roman"/>
              </a:rPr>
              <a:t>Pre-Election planning</a:t>
            </a:r>
            <a:br>
              <a:rPr lang="en-US" dirty="0" smtClean="0">
                <a:solidFill>
                  <a:srgbClr val="4F81BD"/>
                </a:solidFill>
                <a:ea typeface="Times New Roman"/>
                <a:cs typeface="Times New Roman"/>
              </a:rPr>
            </a:br>
            <a:r>
              <a:rPr lang="en-US" dirty="0">
                <a:solidFill>
                  <a:srgbClr val="4F81BD"/>
                </a:solidFill>
                <a:ea typeface="Times New Roman"/>
                <a:cs typeface="Times New Roman"/>
              </a:rPr>
              <a:t/>
            </a:r>
            <a:br>
              <a:rPr lang="en-US" dirty="0">
                <a:solidFill>
                  <a:srgbClr val="4F81BD"/>
                </a:solidFill>
                <a:ea typeface="Times New Roman"/>
                <a:cs typeface="Times New Roman"/>
              </a:rPr>
            </a:br>
            <a:r>
              <a:rPr lang="en-US" dirty="0" smtClean="0">
                <a:solidFill>
                  <a:srgbClr val="4F81BD"/>
                </a:solidFill>
                <a:ea typeface="Times New Roman"/>
                <a:cs typeface="Times New Roman"/>
              </a:rPr>
              <a:t/>
            </a:r>
            <a:br>
              <a:rPr lang="en-US" dirty="0" smtClean="0">
                <a:solidFill>
                  <a:srgbClr val="4F81BD"/>
                </a:solidFill>
                <a:ea typeface="Times New Roman"/>
                <a:cs typeface="Times New Roman"/>
              </a:rPr>
            </a:br>
            <a:r>
              <a:rPr lang="en-US" sz="2700" dirty="0" smtClean="0">
                <a:ea typeface="Cambria"/>
                <a:cs typeface="Times New Roman"/>
              </a:rPr>
              <a:t>understanding responsibilities</a:t>
            </a:r>
            <a:r>
              <a:rPr lang="en-US" sz="2700" dirty="0">
                <a:ea typeface="Cambria"/>
                <a:cs typeface="Times New Roman"/>
              </a:rPr>
              <a:t/>
            </a:r>
            <a:br>
              <a:rPr lang="en-US" sz="2700" dirty="0">
                <a:ea typeface="Cambria"/>
                <a:cs typeface="Times New Roman"/>
              </a:rPr>
            </a:br>
            <a:r>
              <a:rPr lang="en-US" sz="2700" dirty="0">
                <a:cs typeface="Times New Roman"/>
              </a:rPr>
              <a:t>and </a:t>
            </a:r>
            <a:r>
              <a:rPr lang="en-US" sz="2700" dirty="0" smtClean="0">
                <a:cs typeface="Times New Roman"/>
              </a:rPr>
              <a:t>time commitments </a:t>
            </a:r>
            <a:br>
              <a:rPr lang="en-US" sz="2700" dirty="0" smtClean="0">
                <a:cs typeface="Times New Roman"/>
              </a:rPr>
            </a:br>
            <a:r>
              <a:rPr lang="en-US" sz="2700" dirty="0" smtClean="0">
                <a:cs typeface="Times New Roman"/>
              </a:rPr>
              <a:t>for effective leadership</a:t>
            </a:r>
            <a:endParaRPr lang="en-US" sz="2700" dirty="0"/>
          </a:p>
        </p:txBody>
      </p:sp>
      <p:pic>
        <p:nvPicPr>
          <p:cNvPr id="1026" name="Picture 2" descr="C:\Users\sippell\AppData\Local\Microsoft\Windows\Temporary Internet Files\Content.IE5\IJOIX2YO\MC900212043[1].wmf"/>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7543800" y="3581400"/>
            <a:ext cx="1266829" cy="1071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541291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RESEARCH CHAIR</a:t>
            </a:r>
            <a:endParaRPr lang="en-US" dirty="0"/>
          </a:p>
        </p:txBody>
      </p:sp>
      <p:sp>
        <p:nvSpPr>
          <p:cNvPr id="3" name="Content Placeholder 2"/>
          <p:cNvSpPr>
            <a:spLocks noGrp="1"/>
          </p:cNvSpPr>
          <p:nvPr>
            <p:ph idx="1"/>
          </p:nvPr>
        </p:nvSpPr>
        <p:spPr/>
        <p:txBody>
          <a:bodyPr/>
          <a:lstStyle/>
          <a:p>
            <a:pPr marL="114300" indent="0">
              <a:buNone/>
            </a:pPr>
            <a:r>
              <a:rPr lang="en-US" b="1" dirty="0" smtClean="0"/>
              <a:t>This committee is on hiatus until by-laws can </a:t>
            </a:r>
            <a:r>
              <a:rPr lang="en-US" b="1" smtClean="0"/>
              <a:t>be rewritten.</a:t>
            </a:r>
            <a:endParaRPr lang="en-US" dirty="0" smtClean="0"/>
          </a:p>
        </p:txBody>
      </p:sp>
    </p:spTree>
    <p:extLst>
      <p:ext uri="{BB962C8B-B14F-4D97-AF65-F5344CB8AC3E}">
        <p14:creationId xmlns:p14="http://schemas.microsoft.com/office/powerpoint/2010/main" val="1032209357"/>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PROFESSIONAL PERSONNEL CHAIR</a:t>
            </a:r>
            <a:endParaRPr lang="en-US" dirty="0"/>
          </a:p>
        </p:txBody>
      </p:sp>
      <p:sp>
        <p:nvSpPr>
          <p:cNvPr id="3" name="Content Placeholder 2"/>
          <p:cNvSpPr>
            <a:spLocks noGrp="1"/>
          </p:cNvSpPr>
          <p:nvPr>
            <p:ph idx="1"/>
          </p:nvPr>
        </p:nvSpPr>
        <p:spPr/>
        <p:txBody>
          <a:bodyPr>
            <a:normAutofit fontScale="92500" lnSpcReduction="10000"/>
          </a:bodyPr>
          <a:lstStyle/>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r>
              <a:rPr lang="en-US" dirty="0" smtClean="0"/>
              <a:t>PPC meeting monthly or as </a:t>
            </a:r>
            <a:r>
              <a:rPr lang="en-US" dirty="0" smtClean="0"/>
              <a:t>needed</a:t>
            </a:r>
            <a:endParaRPr lang="en-US" dirty="0"/>
          </a:p>
          <a:p>
            <a:r>
              <a:rPr lang="en-US" dirty="0" smtClean="0"/>
              <a:t>Serve on ACED Committee</a:t>
            </a:r>
            <a:endParaRPr lang="en-US" dirty="0" smtClean="0"/>
          </a:p>
          <a:p>
            <a:r>
              <a:rPr lang="en-US" dirty="0" smtClean="0"/>
              <a:t>Nominate faculty for statewide and local awards</a:t>
            </a:r>
            <a:br>
              <a:rPr lang="en-US" dirty="0" smtClean="0"/>
            </a:br>
            <a:endParaRPr lang="en-US" dirty="0"/>
          </a:p>
          <a:p>
            <a:pPr marL="0" indent="0">
              <a:buNone/>
            </a:pPr>
            <a:r>
              <a:rPr lang="en-US" b="1" dirty="0"/>
              <a:t>General desired qualities:</a:t>
            </a:r>
          </a:p>
          <a:p>
            <a:r>
              <a:rPr lang="en-US" dirty="0" smtClean="0"/>
              <a:t>Conduct communication in </a:t>
            </a:r>
            <a:r>
              <a:rPr lang="en-US" dirty="0"/>
              <a:t>a timely manner</a:t>
            </a:r>
          </a:p>
          <a:p>
            <a:r>
              <a:rPr lang="en-US" dirty="0" smtClean="0"/>
              <a:t>Display commitment to maintaining a collegiate, professional environment that celebrates faculty </a:t>
            </a:r>
            <a:r>
              <a:rPr lang="en-US" dirty="0" smtClean="0"/>
              <a:t>achievement</a:t>
            </a:r>
          </a:p>
          <a:p>
            <a:r>
              <a:rPr lang="en-US" dirty="0" smtClean="0"/>
              <a:t>Review Professional Development applications</a:t>
            </a:r>
            <a:endParaRPr lang="en-US" dirty="0" smtClean="0"/>
          </a:p>
        </p:txBody>
      </p:sp>
    </p:spTree>
    <p:extLst>
      <p:ext uri="{BB962C8B-B14F-4D97-AF65-F5344CB8AC3E}">
        <p14:creationId xmlns:p14="http://schemas.microsoft.com/office/powerpoint/2010/main" val="399337126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Educational Policy chair</a:t>
            </a:r>
            <a:endParaRPr lang="en-US" dirty="0"/>
          </a:p>
        </p:txBody>
      </p:sp>
      <p:sp>
        <p:nvSpPr>
          <p:cNvPr id="3" name="Content Placeholder 2"/>
          <p:cNvSpPr>
            <a:spLocks noGrp="1"/>
          </p:cNvSpPr>
          <p:nvPr>
            <p:ph idx="1"/>
          </p:nvPr>
        </p:nvSpPr>
        <p:spPr/>
        <p:txBody>
          <a:bodyPr/>
          <a:lstStyle/>
          <a:p>
            <a:pPr marL="114300" indent="0">
              <a:buNone/>
            </a:pPr>
            <a:r>
              <a:rPr lang="en-US" b="1" dirty="0" smtClean="0"/>
              <a:t>Key meetings:   </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r>
              <a:rPr lang="en-US" dirty="0" smtClean="0"/>
              <a:t>Ed Policy meetings monthly</a:t>
            </a:r>
          </a:p>
          <a:p>
            <a:r>
              <a:rPr lang="en-US" dirty="0" smtClean="0"/>
              <a:t>Attend Institutional Effectiveness meetings </a:t>
            </a:r>
          </a:p>
          <a:p>
            <a:endParaRPr lang="en-US" dirty="0"/>
          </a:p>
          <a:p>
            <a:pPr marL="0" indent="0">
              <a:buNone/>
            </a:pPr>
            <a:r>
              <a:rPr lang="en-US" b="1" dirty="0"/>
              <a:t>General desired qualities:</a:t>
            </a:r>
          </a:p>
          <a:p>
            <a:r>
              <a:rPr lang="en-US" dirty="0" smtClean="0"/>
              <a:t>Conduct communication in </a:t>
            </a:r>
            <a:r>
              <a:rPr lang="en-US" dirty="0"/>
              <a:t>a timely manner</a:t>
            </a:r>
          </a:p>
          <a:p>
            <a:r>
              <a:rPr lang="en-US" dirty="0" smtClean="0"/>
              <a:t>Address </a:t>
            </a:r>
            <a:r>
              <a:rPr lang="en-US" dirty="0" smtClean="0"/>
              <a:t>any and all educational </a:t>
            </a:r>
            <a:r>
              <a:rPr lang="en-US" dirty="0" smtClean="0"/>
              <a:t>policy matters related to the 10+1 with timeliness and </a:t>
            </a:r>
            <a:r>
              <a:rPr lang="en-US" dirty="0" smtClean="0"/>
              <a:t>efficiency</a:t>
            </a:r>
          </a:p>
        </p:txBody>
      </p:sp>
    </p:spTree>
    <p:extLst>
      <p:ext uri="{BB962C8B-B14F-4D97-AF65-F5344CB8AC3E}">
        <p14:creationId xmlns:p14="http://schemas.microsoft.com/office/powerpoint/2010/main" val="1017116680"/>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Division Representatives</a:t>
            </a:r>
            <a:br>
              <a:rPr lang="en-US" dirty="0" smtClean="0"/>
            </a:br>
            <a:r>
              <a:rPr lang="en-US" sz="2000" dirty="0" smtClean="0"/>
              <a:t>(not on ballot </a:t>
            </a:r>
            <a:r>
              <a:rPr lang="en-US" sz="2000" dirty="0" smtClean="0"/>
              <a:t>– appointed/elected </a:t>
            </a:r>
            <a:r>
              <a:rPr lang="en-US" sz="2000" dirty="0" smtClean="0"/>
              <a:t>locally </a:t>
            </a:r>
            <a:r>
              <a:rPr lang="en-US" sz="2000" dirty="0" smtClean="0"/>
              <a:t>by </a:t>
            </a:r>
            <a:r>
              <a:rPr lang="en-US" sz="2000" dirty="0" smtClean="0"/>
              <a:t>division)</a:t>
            </a:r>
            <a:endParaRPr lang="en-US" sz="2000" dirty="0"/>
          </a:p>
        </p:txBody>
      </p:sp>
      <p:sp>
        <p:nvSpPr>
          <p:cNvPr id="3" name="Content Placeholder 2"/>
          <p:cNvSpPr>
            <a:spLocks noGrp="1"/>
          </p:cNvSpPr>
          <p:nvPr>
            <p:ph idx="1"/>
          </p:nvPr>
        </p:nvSpPr>
        <p:spPr/>
        <p:txBody>
          <a:bodyPr/>
          <a:lstStyle/>
          <a:p>
            <a:pPr marL="114300" indent="0">
              <a:buNone/>
            </a:pPr>
            <a:r>
              <a:rPr lang="en-US" b="1" dirty="0" smtClean="0"/>
              <a:t>Key meetings:</a:t>
            </a:r>
          </a:p>
          <a:p>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114300" indent="0">
              <a:buNone/>
            </a:pPr>
            <a:endParaRPr lang="en-US" dirty="0" smtClean="0"/>
          </a:p>
          <a:p>
            <a:pPr marL="114300" indent="0">
              <a:buNone/>
            </a:pPr>
            <a:r>
              <a:rPr lang="en-US" b="1" dirty="0" smtClean="0"/>
              <a:t>General desired qualities:</a:t>
            </a:r>
          </a:p>
          <a:p>
            <a:r>
              <a:rPr lang="en-US" dirty="0" smtClean="0"/>
              <a:t>Must attend all division meetings </a:t>
            </a:r>
            <a:endParaRPr lang="en-US" dirty="0" smtClean="0"/>
          </a:p>
          <a:p>
            <a:r>
              <a:rPr lang="en-US" dirty="0" smtClean="0"/>
              <a:t>Can co-rep with another division member (1 vote between 2 reps from same division)</a:t>
            </a:r>
          </a:p>
          <a:p>
            <a:r>
              <a:rPr lang="en-US" dirty="0" smtClean="0"/>
              <a:t>Faithfully </a:t>
            </a:r>
            <a:r>
              <a:rPr lang="en-US" dirty="0" smtClean="0"/>
              <a:t>represent division in all Senate matters</a:t>
            </a:r>
          </a:p>
          <a:p>
            <a:r>
              <a:rPr lang="en-US" dirty="0" smtClean="0"/>
              <a:t>Faithfully disseminate information </a:t>
            </a:r>
            <a:r>
              <a:rPr lang="en-US" dirty="0" smtClean="0"/>
              <a:t>between Senate and division </a:t>
            </a:r>
            <a:r>
              <a:rPr lang="en-US" dirty="0" smtClean="0"/>
              <a:t>in a timely manner</a:t>
            </a:r>
            <a:endParaRPr lang="en-US" dirty="0"/>
          </a:p>
        </p:txBody>
      </p:sp>
    </p:spTree>
    <p:extLst>
      <p:ext uri="{BB962C8B-B14F-4D97-AF65-F5344CB8AC3E}">
        <p14:creationId xmlns:p14="http://schemas.microsoft.com/office/powerpoint/2010/main" val="2495867706"/>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should I do this?</a:t>
            </a:r>
            <a:endParaRPr lang="en-US" dirty="0"/>
          </a:p>
        </p:txBody>
      </p:sp>
      <p:sp>
        <p:nvSpPr>
          <p:cNvPr id="3" name="Content Placeholder 2"/>
          <p:cNvSpPr>
            <a:spLocks noGrp="1"/>
          </p:cNvSpPr>
          <p:nvPr>
            <p:ph idx="1"/>
          </p:nvPr>
        </p:nvSpPr>
        <p:spPr/>
        <p:txBody>
          <a:bodyPr/>
          <a:lstStyle/>
          <a:p>
            <a:r>
              <a:rPr lang="en-US" dirty="0" smtClean="0"/>
              <a:t>If you believe in safeguarding teaching and learning in the best interest of our students…</a:t>
            </a:r>
          </a:p>
          <a:p>
            <a:r>
              <a:rPr lang="en-US" dirty="0" smtClean="0"/>
              <a:t>If you have leadership skills to share and hone…</a:t>
            </a:r>
          </a:p>
          <a:p>
            <a:r>
              <a:rPr lang="en-US" dirty="0" smtClean="0"/>
              <a:t>If you have questions about whether faculty have had adequate input into initiatives…</a:t>
            </a:r>
          </a:p>
          <a:p>
            <a:r>
              <a:rPr lang="en-US" dirty="0" smtClean="0"/>
              <a:t>If you want to assert faculty voice in the 10+1 areas where it is required…</a:t>
            </a:r>
          </a:p>
          <a:p>
            <a:r>
              <a:rPr lang="en-US" dirty="0" smtClean="0"/>
              <a:t>If you are feeling left out of campus decisions…</a:t>
            </a:r>
          </a:p>
          <a:p>
            <a:endParaRPr lang="en-US" dirty="0"/>
          </a:p>
          <a:p>
            <a:pPr marL="114300" indent="0" algn="ctr">
              <a:buNone/>
            </a:pPr>
            <a:r>
              <a:rPr lang="en-US" sz="2800" b="1" dirty="0" smtClean="0">
                <a:solidFill>
                  <a:srgbClr val="FF0000"/>
                </a:solidFill>
              </a:rPr>
              <a:t>…YOU NEED TO BE ON THE SENATE!  </a:t>
            </a:r>
          </a:p>
          <a:p>
            <a:endParaRPr lang="en-US" dirty="0" smtClean="0"/>
          </a:p>
          <a:p>
            <a:endParaRPr lang="en-US" dirty="0"/>
          </a:p>
        </p:txBody>
      </p:sp>
    </p:spTree>
    <p:extLst>
      <p:ext uri="{BB962C8B-B14F-4D97-AF65-F5344CB8AC3E}">
        <p14:creationId xmlns:p14="http://schemas.microsoft.com/office/powerpoint/2010/main" val="3869718805"/>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Preparing for Senate Leadership</a:t>
            </a:r>
            <a:endParaRPr lang="en-US" dirty="0"/>
          </a:p>
        </p:txBody>
      </p:sp>
      <p:sp>
        <p:nvSpPr>
          <p:cNvPr id="3" name="Content Placeholder 2"/>
          <p:cNvSpPr>
            <a:spLocks noGrp="1"/>
          </p:cNvSpPr>
          <p:nvPr>
            <p:ph idx="1"/>
          </p:nvPr>
        </p:nvSpPr>
        <p:spPr/>
        <p:txBody>
          <a:bodyPr/>
          <a:lstStyle/>
          <a:p>
            <a:r>
              <a:rPr lang="en-US" dirty="0">
                <a:ea typeface="Cambria"/>
                <a:cs typeface="Times New Roman"/>
              </a:rPr>
              <a:t>Prior to accepting a leadership position, it is important to understand the commitment that the duty brings.  </a:t>
            </a:r>
            <a:endParaRPr lang="en-US" dirty="0" smtClean="0">
              <a:ea typeface="Cambria"/>
              <a:cs typeface="Times New Roman"/>
            </a:endParaRPr>
          </a:p>
          <a:p>
            <a:pPr lvl="1"/>
            <a:r>
              <a:rPr lang="en-US" dirty="0" smtClean="0">
                <a:ea typeface="Cambria"/>
                <a:cs typeface="Times New Roman"/>
              </a:rPr>
              <a:t>Time commitment</a:t>
            </a:r>
          </a:p>
          <a:p>
            <a:pPr lvl="1"/>
            <a:r>
              <a:rPr lang="en-US" dirty="0" smtClean="0">
                <a:ea typeface="Cambria"/>
                <a:cs typeface="Times New Roman"/>
              </a:rPr>
              <a:t>Task breadth and depth</a:t>
            </a:r>
          </a:p>
          <a:p>
            <a:pPr lvl="1"/>
            <a:r>
              <a:rPr lang="en-US" dirty="0" smtClean="0">
                <a:ea typeface="Cambria"/>
                <a:cs typeface="Times New Roman"/>
              </a:rPr>
              <a:t>Connections and collaborations expected</a:t>
            </a:r>
          </a:p>
          <a:p>
            <a:r>
              <a:rPr lang="en-US" dirty="0" smtClean="0">
                <a:ea typeface="Cambria"/>
                <a:cs typeface="Times New Roman"/>
              </a:rPr>
              <a:t>The </a:t>
            </a:r>
            <a:r>
              <a:rPr lang="en-US" dirty="0">
                <a:ea typeface="Cambria"/>
                <a:cs typeface="Times New Roman"/>
              </a:rPr>
              <a:t>purpose of this document is to help ensure a successful tenure as a leader with careful planning of future semester teaching loads.</a:t>
            </a:r>
            <a:endParaRPr lang="en-US" dirty="0" smtClean="0">
              <a:effectLst/>
              <a:latin typeface="Cambria"/>
              <a:ea typeface="Cambria"/>
              <a:cs typeface="Times New Roman"/>
            </a:endParaRPr>
          </a:p>
          <a:p>
            <a:endParaRPr lang="en-US" dirty="0"/>
          </a:p>
        </p:txBody>
      </p:sp>
    </p:spTree>
    <p:extLst>
      <p:ext uri="{BB962C8B-B14F-4D97-AF65-F5344CB8AC3E}">
        <p14:creationId xmlns:p14="http://schemas.microsoft.com/office/powerpoint/2010/main" val="5584374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Release time</a:t>
            </a:r>
            <a:endParaRPr lang="en-US" dirty="0"/>
          </a:p>
        </p:txBody>
      </p:sp>
      <p:sp>
        <p:nvSpPr>
          <p:cNvPr id="3" name="Content Placeholder 2"/>
          <p:cNvSpPr>
            <a:spLocks noGrp="1"/>
          </p:cNvSpPr>
          <p:nvPr>
            <p:ph idx="1"/>
          </p:nvPr>
        </p:nvSpPr>
        <p:spPr/>
        <p:txBody>
          <a:bodyPr>
            <a:normAutofit lnSpcReduction="10000"/>
          </a:bodyPr>
          <a:lstStyle/>
          <a:p>
            <a:r>
              <a:rPr lang="en-US" dirty="0" smtClean="0"/>
              <a:t>Release time has traditionally be assigned to the Senate President and the Curriculum Chair to compensate for the demands of the positions.</a:t>
            </a:r>
          </a:p>
          <a:p>
            <a:r>
              <a:rPr lang="en-US" dirty="0" smtClean="0"/>
              <a:t>The Skyline College Academic Senate has 1.0 FTE assigned by the college to go towards Senate work. This is an agreement by the College President to support the leadership of the Senate. </a:t>
            </a:r>
          </a:p>
          <a:p>
            <a:pPr lvl="1"/>
            <a:r>
              <a:rPr lang="en-US" dirty="0" smtClean="0"/>
              <a:t>Allocation is done by the local senate president. </a:t>
            </a:r>
            <a:endParaRPr lang="en-US" dirty="0"/>
          </a:p>
          <a:p>
            <a:pPr lvl="1"/>
            <a:r>
              <a:rPr lang="en-US" dirty="0" smtClean="0"/>
              <a:t>President/Curriculum chair each typically get .4 (6 units) depending on need</a:t>
            </a:r>
          </a:p>
          <a:p>
            <a:pPr lvl="1"/>
            <a:r>
              <a:rPr lang="en-US" dirty="0" smtClean="0"/>
              <a:t>Remainder may be allocated by the local senate president for special task force leadership or initiative work, as needed.</a:t>
            </a:r>
          </a:p>
        </p:txBody>
      </p:sp>
    </p:spTree>
    <p:extLst>
      <p:ext uri="{BB962C8B-B14F-4D97-AF65-F5344CB8AC3E}">
        <p14:creationId xmlns:p14="http://schemas.microsoft.com/office/powerpoint/2010/main" val="330883955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a typeface="Cambria"/>
                <a:cs typeface="Times New Roman"/>
              </a:rPr>
              <a:t>President</a:t>
            </a:r>
            <a:endParaRPr lang="en-US" dirty="0"/>
          </a:p>
        </p:txBody>
      </p:sp>
      <p:sp>
        <p:nvSpPr>
          <p:cNvPr id="3" name="Content Placeholder 2"/>
          <p:cNvSpPr>
            <a:spLocks noGrp="1"/>
          </p:cNvSpPr>
          <p:nvPr>
            <p:ph idx="1"/>
          </p:nvPr>
        </p:nvSpPr>
        <p:spPr/>
        <p:txBody>
          <a:bodyPr>
            <a:normAutofit fontScale="85000" lnSpcReduction="20000"/>
          </a:bodyPr>
          <a:lstStyle/>
          <a:p>
            <a:pPr marL="0" marR="0" indent="0">
              <a:lnSpc>
                <a:spcPct val="115000"/>
              </a:lnSpc>
              <a:spcBef>
                <a:spcPts val="0"/>
              </a:spcBef>
              <a:spcAft>
                <a:spcPts val="1000"/>
              </a:spcAft>
              <a:buNone/>
            </a:pPr>
            <a:r>
              <a:rPr lang="en-US" b="1" dirty="0">
                <a:ea typeface="Cambria"/>
                <a:cs typeface="Times New Roman"/>
              </a:rPr>
              <a:t>Key Meetings:	</a:t>
            </a:r>
            <a:endParaRPr lang="en-US" b="1" dirty="0" smtClean="0">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1</a:t>
            </a:r>
            <a:r>
              <a:rPr lang="en-US" dirty="0">
                <a:ea typeface="Cambria"/>
                <a:cs typeface="Times New Roman"/>
              </a:rPr>
              <a:t>. Academic Senate </a:t>
            </a:r>
            <a:r>
              <a:rPr lang="en-US" dirty="0" smtClean="0">
                <a:ea typeface="Cambria"/>
                <a:cs typeface="Times New Roman"/>
              </a:rPr>
              <a:t>2x/month (1</a:t>
            </a:r>
            <a:r>
              <a:rPr lang="en-US" baseline="30000" dirty="0" smtClean="0">
                <a:ea typeface="Cambria"/>
                <a:cs typeface="Times New Roman"/>
              </a:rPr>
              <a:t>st</a:t>
            </a:r>
            <a:r>
              <a:rPr lang="en-US" dirty="0" smtClean="0">
                <a:ea typeface="Cambria"/>
                <a:cs typeface="Times New Roman"/>
              </a:rPr>
              <a:t> and 3</a:t>
            </a:r>
            <a:r>
              <a:rPr lang="en-US" baseline="30000" dirty="0" smtClean="0">
                <a:ea typeface="Cambria"/>
                <a:cs typeface="Times New Roman"/>
              </a:rPr>
              <a:t>rd</a:t>
            </a:r>
            <a:r>
              <a:rPr lang="en-US" dirty="0" smtClean="0">
                <a:ea typeface="Cambria"/>
                <a:cs typeface="Times New Roman"/>
              </a:rPr>
              <a:t> Tue. 2-4pm)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2</a:t>
            </a:r>
            <a:r>
              <a:rPr lang="en-US" dirty="0">
                <a:ea typeface="Cambria"/>
                <a:cs typeface="Times New Roman"/>
              </a:rPr>
              <a:t>. District Academic Senate (2</a:t>
            </a:r>
            <a:r>
              <a:rPr lang="en-US" baseline="30000" dirty="0">
                <a:ea typeface="Cambria"/>
                <a:cs typeface="Times New Roman"/>
              </a:rPr>
              <a:t>nd</a:t>
            </a:r>
            <a:r>
              <a:rPr lang="en-US" dirty="0">
                <a:ea typeface="Cambria"/>
                <a:cs typeface="Times New Roman"/>
              </a:rPr>
              <a:t> </a:t>
            </a:r>
            <a:r>
              <a:rPr lang="en-US" dirty="0" smtClean="0">
                <a:ea typeface="Cambria"/>
                <a:cs typeface="Times New Roman"/>
              </a:rPr>
              <a:t>Mon. </a:t>
            </a:r>
            <a:r>
              <a:rPr lang="en-US" dirty="0">
                <a:ea typeface="Cambria"/>
                <a:cs typeface="Times New Roman"/>
              </a:rPr>
              <a:t>2-4pm)</a:t>
            </a:r>
            <a:endParaRPr lang="en-US" dirty="0" smtClean="0">
              <a:effectLst/>
              <a:ea typeface="Cambria"/>
              <a:cs typeface="Times New Roman"/>
            </a:endParaRPr>
          </a:p>
          <a:p>
            <a:pPr marL="0" marR="0" indent="0">
              <a:lnSpc>
                <a:spcPct val="115000"/>
              </a:lnSpc>
              <a:spcBef>
                <a:spcPts val="0"/>
              </a:spcBef>
              <a:spcAft>
                <a:spcPts val="1000"/>
              </a:spcAft>
              <a:buNone/>
              <a:tabLst>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r"/>
              </a:tabLst>
            </a:pPr>
            <a:r>
              <a:rPr lang="en-US" dirty="0" smtClean="0">
                <a:ea typeface="Cambria"/>
                <a:cs typeface="Times New Roman"/>
              </a:rPr>
              <a:t>3</a:t>
            </a:r>
            <a:r>
              <a:rPr lang="en-US" dirty="0">
                <a:ea typeface="Cambria"/>
                <a:cs typeface="Times New Roman"/>
              </a:rPr>
              <a:t>. District Strategic Planning Council (2</a:t>
            </a:r>
            <a:r>
              <a:rPr lang="en-US" baseline="30000" dirty="0">
                <a:ea typeface="Cambria"/>
                <a:cs typeface="Times New Roman"/>
              </a:rPr>
              <a:t>nd</a:t>
            </a:r>
            <a:r>
              <a:rPr lang="en-US" dirty="0">
                <a:ea typeface="Cambria"/>
                <a:cs typeface="Times New Roman"/>
              </a:rPr>
              <a:t> </a:t>
            </a:r>
            <a:r>
              <a:rPr lang="en-US" dirty="0" smtClean="0">
                <a:ea typeface="Cambria"/>
                <a:cs typeface="Times New Roman"/>
              </a:rPr>
              <a:t>Mon. </a:t>
            </a:r>
            <a:r>
              <a:rPr lang="en-US" dirty="0">
                <a:ea typeface="Cambria"/>
                <a:cs typeface="Times New Roman"/>
              </a:rPr>
              <a:t>12-2pm)	</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4</a:t>
            </a:r>
            <a:r>
              <a:rPr lang="en-US" dirty="0">
                <a:ea typeface="Cambria"/>
                <a:cs typeface="Times New Roman"/>
              </a:rPr>
              <a:t>. District Participatory Governance Council (1</a:t>
            </a:r>
            <a:r>
              <a:rPr lang="en-US" baseline="30000" dirty="0">
                <a:ea typeface="Cambria"/>
                <a:cs typeface="Times New Roman"/>
              </a:rPr>
              <a:t>st</a:t>
            </a:r>
            <a:r>
              <a:rPr lang="en-US" dirty="0">
                <a:ea typeface="Cambria"/>
                <a:cs typeface="Times New Roman"/>
              </a:rPr>
              <a:t> </a:t>
            </a:r>
            <a:r>
              <a:rPr lang="en-US" dirty="0" smtClean="0">
                <a:ea typeface="Cambria"/>
                <a:cs typeface="Times New Roman"/>
              </a:rPr>
              <a:t>Mon. </a:t>
            </a:r>
            <a:r>
              <a:rPr lang="en-US" dirty="0">
                <a:ea typeface="Cambria"/>
                <a:cs typeface="Times New Roman"/>
              </a:rPr>
              <a:t>2-4 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5. Co-chair SPARC (2</a:t>
            </a:r>
            <a:r>
              <a:rPr lang="en-US" baseline="30000" dirty="0" smtClean="0">
                <a:ea typeface="Cambria"/>
                <a:cs typeface="Times New Roman"/>
              </a:rPr>
              <a:t>nd</a:t>
            </a:r>
            <a:r>
              <a:rPr lang="en-US" dirty="0" smtClean="0">
                <a:ea typeface="Cambria"/>
                <a:cs typeface="Times New Roman"/>
              </a:rPr>
              <a:t> </a:t>
            </a:r>
            <a:r>
              <a:rPr lang="en-US" dirty="0">
                <a:ea typeface="Cambria"/>
                <a:cs typeface="Times New Roman"/>
              </a:rPr>
              <a:t>and last </a:t>
            </a:r>
            <a:r>
              <a:rPr lang="en-US" dirty="0" smtClean="0">
                <a:ea typeface="Cambria"/>
                <a:cs typeface="Times New Roman"/>
              </a:rPr>
              <a:t>Thu. 2-4pm)</a:t>
            </a:r>
            <a:endParaRPr lang="en-US" dirty="0" smtClean="0">
              <a:effectLst/>
              <a:ea typeface="Cambria"/>
              <a:cs typeface="Times New Roman"/>
            </a:endParaRPr>
          </a:p>
          <a:p>
            <a:pPr marL="0" marR="0" indent="0">
              <a:lnSpc>
                <a:spcPct val="115000"/>
              </a:lnSpc>
              <a:spcBef>
                <a:spcPts val="0"/>
              </a:spcBef>
              <a:spcAft>
                <a:spcPts val="1000"/>
              </a:spcAft>
              <a:buNone/>
            </a:pPr>
            <a:r>
              <a:rPr lang="en-US" dirty="0" smtClean="0">
                <a:ea typeface="Cambria"/>
                <a:cs typeface="Times New Roman"/>
              </a:rPr>
              <a:t>6. College </a:t>
            </a:r>
            <a:r>
              <a:rPr lang="en-US" dirty="0">
                <a:ea typeface="Cambria"/>
                <a:cs typeface="Times New Roman"/>
              </a:rPr>
              <a:t>Governance Council </a:t>
            </a:r>
            <a:r>
              <a:rPr lang="en-US" dirty="0" smtClean="0">
                <a:ea typeface="Cambria"/>
                <a:cs typeface="Times New Roman"/>
              </a:rPr>
              <a:t>(last Wed. </a:t>
            </a:r>
            <a:r>
              <a:rPr lang="en-US" dirty="0">
                <a:ea typeface="Cambria"/>
                <a:cs typeface="Times New Roman"/>
              </a:rPr>
              <a:t>2-4pm</a:t>
            </a:r>
            <a:r>
              <a:rPr lang="en-US" dirty="0" smtClean="0">
                <a:ea typeface="Cambria"/>
                <a:cs typeface="Times New Roman"/>
              </a:rPr>
              <a:t>)</a:t>
            </a:r>
          </a:p>
          <a:p>
            <a:pPr marL="0" marR="0" indent="0">
              <a:lnSpc>
                <a:spcPct val="115000"/>
              </a:lnSpc>
              <a:spcBef>
                <a:spcPts val="0"/>
              </a:spcBef>
              <a:spcAft>
                <a:spcPts val="1000"/>
              </a:spcAft>
              <a:buNone/>
            </a:pPr>
            <a:r>
              <a:rPr lang="en-US" b="1" dirty="0" smtClean="0">
                <a:effectLst/>
                <a:ea typeface="Cambria"/>
                <a:cs typeface="Times New Roman"/>
              </a:rPr>
              <a:t>Other meetings:</a:t>
            </a:r>
          </a:p>
          <a:p>
            <a:pPr lvl="0"/>
            <a:r>
              <a:rPr lang="en-US" dirty="0" smtClean="0"/>
              <a:t>Regular meetings </a:t>
            </a:r>
            <a:r>
              <a:rPr lang="en-US" dirty="0"/>
              <a:t>with college president (1/2 hour, scheduled)</a:t>
            </a:r>
          </a:p>
          <a:p>
            <a:pPr lvl="0"/>
            <a:r>
              <a:rPr lang="en-US" dirty="0" smtClean="0"/>
              <a:t>Regular meetings </a:t>
            </a:r>
            <a:r>
              <a:rPr lang="en-US" dirty="0"/>
              <a:t>with VPI (1/2-1 hour, scheduled)</a:t>
            </a:r>
          </a:p>
          <a:p>
            <a:pPr lvl="0"/>
            <a:r>
              <a:rPr lang="en-US" dirty="0"/>
              <a:t>Senate plenaries 2x/year (Fall in Irvine, Spring in SF)</a:t>
            </a:r>
          </a:p>
          <a:p>
            <a:pPr marL="0" marR="0" indent="0">
              <a:lnSpc>
                <a:spcPct val="115000"/>
              </a:lnSpc>
              <a:spcBef>
                <a:spcPts val="0"/>
              </a:spcBef>
              <a:spcAft>
                <a:spcPts val="1000"/>
              </a:spcAft>
              <a:buNone/>
            </a:pPr>
            <a:endParaRPr lang="en-US" dirty="0" smtClean="0">
              <a:effectLst/>
              <a:ea typeface="Cambria"/>
              <a:cs typeface="Times New Roman"/>
            </a:endParaRPr>
          </a:p>
          <a:p>
            <a:endParaRPr lang="en-US" dirty="0"/>
          </a:p>
        </p:txBody>
      </p:sp>
    </p:spTree>
    <p:extLst>
      <p:ext uri="{BB962C8B-B14F-4D97-AF65-F5344CB8AC3E}">
        <p14:creationId xmlns:p14="http://schemas.microsoft.com/office/powerpoint/2010/main" val="16693689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b="1" dirty="0" smtClean="0">
                <a:ea typeface="Cambria"/>
                <a:cs typeface="Times New Roman"/>
              </a:rPr>
              <a:t>President</a:t>
            </a:r>
            <a:endParaRPr lang="en-US" dirty="0"/>
          </a:p>
        </p:txBody>
      </p:sp>
      <p:sp>
        <p:nvSpPr>
          <p:cNvPr id="3" name="Content Placeholder 2"/>
          <p:cNvSpPr>
            <a:spLocks noGrp="1"/>
          </p:cNvSpPr>
          <p:nvPr>
            <p:ph idx="1"/>
          </p:nvPr>
        </p:nvSpPr>
        <p:spPr>
          <a:xfrm>
            <a:off x="304800" y="1752600"/>
            <a:ext cx="8610600" cy="4800600"/>
          </a:xfrm>
        </p:spPr>
        <p:txBody>
          <a:bodyPr>
            <a:noAutofit/>
          </a:bodyPr>
          <a:lstStyle/>
          <a:p>
            <a:pPr marL="0" indent="0">
              <a:buNone/>
            </a:pPr>
            <a:r>
              <a:rPr lang="en-US" sz="2000" b="1" dirty="0" smtClean="0"/>
              <a:t>Optional/recommended </a:t>
            </a:r>
            <a:r>
              <a:rPr lang="en-US" sz="2000" b="1" dirty="0" smtClean="0"/>
              <a:t>affiliations:</a:t>
            </a:r>
          </a:p>
          <a:p>
            <a:r>
              <a:rPr lang="en-US" sz="2000" dirty="0" smtClean="0"/>
              <a:t>Curriculum Committee (</a:t>
            </a:r>
            <a:r>
              <a:rPr lang="en-US" sz="2000" dirty="0" smtClean="0"/>
              <a:t>1</a:t>
            </a:r>
            <a:r>
              <a:rPr lang="en-US" sz="2000" baseline="30000" dirty="0" smtClean="0"/>
              <a:t>st</a:t>
            </a:r>
            <a:r>
              <a:rPr lang="en-US" sz="2000" dirty="0" smtClean="0"/>
              <a:t>/3</a:t>
            </a:r>
            <a:r>
              <a:rPr lang="en-US" sz="2000" baseline="30000" dirty="0" smtClean="0"/>
              <a:t>rd</a:t>
            </a:r>
            <a:r>
              <a:rPr lang="en-US" sz="2000" dirty="0" smtClean="0"/>
              <a:t>/5</a:t>
            </a:r>
            <a:r>
              <a:rPr lang="en-US" sz="2000" baseline="30000" dirty="0" smtClean="0"/>
              <a:t>th</a:t>
            </a:r>
            <a:r>
              <a:rPr lang="en-US" sz="2000" dirty="0" smtClean="0"/>
              <a:t> </a:t>
            </a:r>
            <a:r>
              <a:rPr lang="en-US" sz="2000" dirty="0" smtClean="0"/>
              <a:t>Wed </a:t>
            </a:r>
            <a:r>
              <a:rPr lang="en-US" sz="2000" dirty="0" smtClean="0"/>
              <a:t>2-5pm) </a:t>
            </a:r>
            <a:endParaRPr lang="en-US" sz="2000" dirty="0"/>
          </a:p>
          <a:p>
            <a:pPr marL="0" indent="0">
              <a:buNone/>
            </a:pPr>
            <a:endParaRPr lang="en-US" sz="2000" dirty="0" smtClean="0"/>
          </a:p>
          <a:p>
            <a:pPr marL="0" indent="0">
              <a:buNone/>
            </a:pPr>
            <a:r>
              <a:rPr lang="en-US" sz="2000" b="1" dirty="0" smtClean="0"/>
              <a:t>General </a:t>
            </a:r>
            <a:r>
              <a:rPr lang="en-US" sz="2000" b="1" dirty="0"/>
              <a:t>duties:</a:t>
            </a:r>
          </a:p>
          <a:p>
            <a:pPr lvl="0"/>
            <a:r>
              <a:rPr lang="en-US" sz="2000" dirty="0" smtClean="0"/>
              <a:t>Know the 10+1 </a:t>
            </a:r>
            <a:r>
              <a:rPr lang="en-US" sz="2000" dirty="0" smtClean="0"/>
              <a:t>and view all work at the college through that lens</a:t>
            </a:r>
          </a:p>
          <a:p>
            <a:pPr lvl="0"/>
            <a:r>
              <a:rPr lang="en-US" sz="2000" dirty="0" smtClean="0"/>
              <a:t>Prepare agendas/conduct meetings in accordance w/Brown Act</a:t>
            </a:r>
          </a:p>
          <a:p>
            <a:pPr lvl="0"/>
            <a:r>
              <a:rPr lang="en-US" sz="2000" dirty="0" smtClean="0"/>
              <a:t>Ensure training of senate in senate duties</a:t>
            </a:r>
          </a:p>
          <a:p>
            <a:pPr lvl="0"/>
            <a:r>
              <a:rPr lang="en-US" sz="2000" dirty="0" smtClean="0"/>
              <a:t>Coordinate equivalencies committees, as needed</a:t>
            </a:r>
            <a:endParaRPr lang="en-US" sz="2000" dirty="0"/>
          </a:p>
          <a:p>
            <a:pPr lvl="0"/>
            <a:r>
              <a:rPr lang="en-US" sz="2000" dirty="0" smtClean="0"/>
              <a:t>Conduct timely communication, both individually and all-campus, </a:t>
            </a:r>
            <a:r>
              <a:rPr lang="en-US" sz="2000" dirty="0"/>
              <a:t>as </a:t>
            </a:r>
            <a:r>
              <a:rPr lang="en-US" sz="2000" dirty="0" smtClean="0"/>
              <a:t>needed</a:t>
            </a:r>
            <a:endParaRPr lang="en-US" sz="2000" dirty="0" smtClean="0"/>
          </a:p>
          <a:p>
            <a:pPr lvl="0"/>
            <a:r>
              <a:rPr lang="en-US" sz="2000" dirty="0" smtClean="0"/>
              <a:t>Be accessible via office hours, Senate-sponsored events, email</a:t>
            </a:r>
          </a:p>
          <a:p>
            <a:pPr lvl="0"/>
            <a:r>
              <a:rPr lang="en-US" sz="2000" dirty="0" smtClean="0"/>
              <a:t>Attend two state plenary sessions (1 Spring, 1 Fall) and 2 local area meetings (1 Spring, 1 Fall)</a:t>
            </a:r>
            <a:endParaRPr lang="en-US" sz="2000" dirty="0" smtClean="0"/>
          </a:p>
        </p:txBody>
      </p:sp>
    </p:spTree>
    <p:extLst>
      <p:ext uri="{BB962C8B-B14F-4D97-AF65-F5344CB8AC3E}">
        <p14:creationId xmlns:p14="http://schemas.microsoft.com/office/powerpoint/2010/main" val="83025188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Vice </a:t>
            </a:r>
            <a:r>
              <a:rPr lang="en-US" b="1" dirty="0" smtClean="0"/>
              <a:t>President</a:t>
            </a: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a:t>Key </a:t>
            </a:r>
            <a:r>
              <a:rPr lang="en-US" b="1" dirty="0" smtClean="0"/>
              <a:t>Meetings:</a:t>
            </a:r>
          </a:p>
          <a:p>
            <a:pPr marL="0" indent="0">
              <a:buNone/>
            </a:pPr>
            <a:r>
              <a:rPr lang="en-US" dirty="0" smtClean="0"/>
              <a:t>1</a:t>
            </a:r>
            <a:r>
              <a:rPr lang="en-US" dirty="0"/>
              <a:t>. </a:t>
            </a: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r>
              <a:rPr lang="en-US" dirty="0" smtClean="0">
                <a:ea typeface="Cambria"/>
                <a:cs typeface="Times New Roman"/>
              </a:rPr>
              <a:t>)</a:t>
            </a:r>
            <a:endParaRPr lang="en-US" dirty="0"/>
          </a:p>
          <a:p>
            <a:pPr marL="0" indent="0">
              <a:buNone/>
            </a:pPr>
            <a:r>
              <a:rPr lang="en-US" dirty="0" smtClean="0"/>
              <a:t>2</a:t>
            </a:r>
            <a:r>
              <a:rPr lang="en-US" dirty="0"/>
              <a:t>. District Academic Senate (2</a:t>
            </a:r>
            <a:r>
              <a:rPr lang="en-US" baseline="30000" dirty="0"/>
              <a:t>nd</a:t>
            </a:r>
            <a:r>
              <a:rPr lang="en-US" dirty="0"/>
              <a:t> </a:t>
            </a:r>
            <a:r>
              <a:rPr lang="en-US" dirty="0" smtClean="0"/>
              <a:t>Mon/</a:t>
            </a:r>
            <a:r>
              <a:rPr lang="en-US" dirty="0" err="1" smtClean="0"/>
              <a:t>mo</a:t>
            </a:r>
            <a:r>
              <a:rPr lang="en-US" dirty="0" smtClean="0"/>
              <a:t> </a:t>
            </a:r>
            <a:r>
              <a:rPr lang="en-US" dirty="0" smtClean="0"/>
              <a:t>2-4:30 pm</a:t>
            </a:r>
            <a:r>
              <a:rPr lang="en-US" dirty="0"/>
              <a:t>)</a:t>
            </a:r>
          </a:p>
          <a:p>
            <a:pPr marL="0" indent="0">
              <a:buNone/>
            </a:pPr>
            <a:r>
              <a:rPr lang="en-US" dirty="0" smtClean="0"/>
              <a:t>3</a:t>
            </a:r>
            <a:r>
              <a:rPr lang="en-US" dirty="0"/>
              <a:t>. College Governance Council </a:t>
            </a:r>
            <a:r>
              <a:rPr lang="en-US" dirty="0" smtClean="0"/>
              <a:t>(last Wed </a:t>
            </a:r>
            <a:r>
              <a:rPr lang="en-US" dirty="0"/>
              <a:t>2-4pm</a:t>
            </a:r>
            <a:r>
              <a:rPr lang="en-US" dirty="0" smtClean="0"/>
              <a:t>)</a:t>
            </a:r>
            <a:r>
              <a:rPr lang="en-US" dirty="0"/>
              <a:t> </a:t>
            </a:r>
            <a:endParaRPr lang="en-US" dirty="0" smtClean="0"/>
          </a:p>
          <a:p>
            <a:pPr marL="0" indent="0">
              <a:buNone/>
            </a:pPr>
            <a:endParaRPr lang="en-US" dirty="0"/>
          </a:p>
          <a:p>
            <a:pPr marL="0" indent="0">
              <a:buNone/>
            </a:pPr>
            <a:r>
              <a:rPr lang="en-US" b="1" dirty="0" smtClean="0"/>
              <a:t>Other </a:t>
            </a:r>
            <a:r>
              <a:rPr lang="en-US" b="1" dirty="0"/>
              <a:t>Meetings:</a:t>
            </a:r>
          </a:p>
          <a:p>
            <a:pPr lvl="0"/>
            <a:r>
              <a:rPr lang="en-US" dirty="0"/>
              <a:t>State plenaries 2x/year, if </a:t>
            </a:r>
            <a:r>
              <a:rPr lang="en-US" dirty="0" smtClean="0"/>
              <a:t>possible (not required)</a:t>
            </a:r>
            <a:endParaRPr lang="en-US" dirty="0"/>
          </a:p>
          <a:p>
            <a:pPr marL="0" indent="0">
              <a:buNone/>
            </a:pPr>
            <a:endParaRPr lang="en-US" dirty="0" smtClean="0"/>
          </a:p>
          <a:p>
            <a:pPr marL="0" indent="0">
              <a:buNone/>
            </a:pPr>
            <a:r>
              <a:rPr lang="en-US" b="1" dirty="0" smtClean="0"/>
              <a:t>General </a:t>
            </a:r>
            <a:r>
              <a:rPr lang="en-US" b="1" dirty="0"/>
              <a:t>desired qualities:</a:t>
            </a:r>
          </a:p>
          <a:p>
            <a:pPr lvl="0"/>
            <a:r>
              <a:rPr lang="en-US" dirty="0" smtClean="0"/>
              <a:t>Conduct communication in </a:t>
            </a:r>
            <a:r>
              <a:rPr lang="en-US" dirty="0"/>
              <a:t>a timely manner.</a:t>
            </a:r>
          </a:p>
          <a:p>
            <a:pPr lvl="0"/>
            <a:r>
              <a:rPr lang="en-US" dirty="0"/>
              <a:t>Fill in for the president in event of absence.</a:t>
            </a:r>
          </a:p>
          <a:p>
            <a:endParaRPr lang="en-US" dirty="0"/>
          </a:p>
          <a:p>
            <a:endParaRPr lang="en-US" dirty="0"/>
          </a:p>
        </p:txBody>
      </p:sp>
    </p:spTree>
    <p:extLst>
      <p:ext uri="{BB962C8B-B14F-4D97-AF65-F5344CB8AC3E}">
        <p14:creationId xmlns:p14="http://schemas.microsoft.com/office/powerpoint/2010/main" val="390330448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t>Secretary</a:t>
            </a:r>
            <a:r>
              <a:rPr lang="en-US" dirty="0"/>
              <a:t/>
            </a:r>
            <a:br>
              <a:rPr lang="en-US" dirty="0"/>
            </a:br>
            <a:endParaRPr lang="en-US" dirty="0"/>
          </a:p>
        </p:txBody>
      </p:sp>
      <p:sp>
        <p:nvSpPr>
          <p:cNvPr id="3" name="Content Placeholder 2"/>
          <p:cNvSpPr>
            <a:spLocks noGrp="1"/>
          </p:cNvSpPr>
          <p:nvPr>
            <p:ph idx="1"/>
          </p:nvPr>
        </p:nvSpPr>
        <p:spPr/>
        <p:txBody>
          <a:bodyPr>
            <a:normAutofit fontScale="92500" lnSpcReduction="10000"/>
          </a:bodyPr>
          <a:lstStyle/>
          <a:p>
            <a:pPr marL="0" indent="0">
              <a:buNone/>
            </a:pPr>
            <a:r>
              <a:rPr lang="en-US" b="1" dirty="0" smtClean="0"/>
              <a:t>Key Meetings: </a:t>
            </a:r>
          </a:p>
          <a:p>
            <a:pPr indent="-342900">
              <a:lnSpc>
                <a:spcPct val="115000"/>
              </a:lnSpc>
              <a:spcBef>
                <a:spcPts val="0"/>
              </a:spcBef>
              <a:spcAft>
                <a:spcPts val="1000"/>
              </a:spcAft>
            </a:pP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0" indent="0">
              <a:buNone/>
            </a:pPr>
            <a:endParaRPr lang="en-US" dirty="0" smtClean="0"/>
          </a:p>
          <a:p>
            <a:pPr marL="0" indent="0">
              <a:buNone/>
            </a:pPr>
            <a:r>
              <a:rPr lang="en-US" b="1" dirty="0" smtClean="0"/>
              <a:t>Other </a:t>
            </a:r>
            <a:r>
              <a:rPr lang="en-US" b="1" dirty="0"/>
              <a:t>Meetings:  </a:t>
            </a:r>
            <a:endParaRPr lang="en-US" b="1" dirty="0" smtClean="0"/>
          </a:p>
          <a:p>
            <a:r>
              <a:rPr lang="en-US" dirty="0" smtClean="0"/>
              <a:t>State </a:t>
            </a:r>
            <a:r>
              <a:rPr lang="en-US" dirty="0"/>
              <a:t>plenaries 2x/year </a:t>
            </a:r>
            <a:r>
              <a:rPr lang="en-US" dirty="0" smtClean="0"/>
              <a:t>(optional)</a:t>
            </a:r>
            <a:endParaRPr lang="en-US" dirty="0"/>
          </a:p>
          <a:p>
            <a:pPr marL="0" indent="0">
              <a:buNone/>
            </a:pPr>
            <a:endParaRPr lang="en-US" dirty="0" smtClean="0"/>
          </a:p>
          <a:p>
            <a:pPr marL="0" indent="0">
              <a:buNone/>
            </a:pPr>
            <a:r>
              <a:rPr lang="en-US" b="1" dirty="0"/>
              <a:t>General desired qualities:</a:t>
            </a:r>
          </a:p>
          <a:p>
            <a:pPr lvl="0"/>
            <a:r>
              <a:rPr lang="en-US" dirty="0" smtClean="0"/>
              <a:t>Take </a:t>
            </a:r>
            <a:r>
              <a:rPr lang="en-US" dirty="0"/>
              <a:t>notes with objectivity and detail.</a:t>
            </a:r>
          </a:p>
          <a:p>
            <a:pPr lvl="0"/>
            <a:r>
              <a:rPr lang="en-US" dirty="0"/>
              <a:t>Submit draft notes in a timely manner.</a:t>
            </a:r>
          </a:p>
          <a:p>
            <a:pPr lvl="0"/>
            <a:r>
              <a:rPr lang="en-US" dirty="0"/>
              <a:t>Submit revisions in a timely </a:t>
            </a:r>
            <a:r>
              <a:rPr lang="en-US" dirty="0" smtClean="0"/>
              <a:t>manner.</a:t>
            </a:r>
          </a:p>
          <a:p>
            <a:pPr lvl="0"/>
            <a:r>
              <a:rPr lang="en-US" dirty="0" smtClean="0"/>
              <a:t>Post or assist posting of </a:t>
            </a:r>
            <a:r>
              <a:rPr lang="en-US" dirty="0" smtClean="0"/>
              <a:t>documents to </a:t>
            </a:r>
            <a:r>
              <a:rPr lang="en-US" dirty="0" err="1" smtClean="0"/>
              <a:t>AcSen</a:t>
            </a:r>
            <a:r>
              <a:rPr lang="en-US" dirty="0" smtClean="0"/>
              <a:t> web page</a:t>
            </a:r>
            <a:endParaRPr lang="en-US" dirty="0"/>
          </a:p>
          <a:p>
            <a:endParaRPr lang="en-US" dirty="0"/>
          </a:p>
        </p:txBody>
      </p:sp>
    </p:spTree>
    <p:extLst>
      <p:ext uri="{BB962C8B-B14F-4D97-AF65-F5344CB8AC3E}">
        <p14:creationId xmlns:p14="http://schemas.microsoft.com/office/powerpoint/2010/main" val="12595448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Treasurer</a:t>
            </a:r>
            <a:endParaRPr lang="en-US" dirty="0"/>
          </a:p>
        </p:txBody>
      </p:sp>
      <p:sp>
        <p:nvSpPr>
          <p:cNvPr id="3" name="Content Placeholder 2"/>
          <p:cNvSpPr>
            <a:spLocks noGrp="1"/>
          </p:cNvSpPr>
          <p:nvPr>
            <p:ph idx="1"/>
          </p:nvPr>
        </p:nvSpPr>
        <p:spPr/>
        <p:txBody>
          <a:bodyPr>
            <a:normAutofit/>
          </a:bodyPr>
          <a:lstStyle/>
          <a:p>
            <a:pPr marL="0" indent="0">
              <a:buNone/>
            </a:pPr>
            <a:r>
              <a:rPr lang="en-US" b="1" dirty="0"/>
              <a:t>Key Meetings: </a:t>
            </a:r>
            <a:endParaRPr lang="en-US" b="1" dirty="0" smtClean="0"/>
          </a:p>
          <a:p>
            <a:pPr indent="-342900">
              <a:lnSpc>
                <a:spcPct val="115000"/>
              </a:lnSpc>
              <a:spcBef>
                <a:spcPts val="0"/>
              </a:spcBef>
              <a:spcAft>
                <a:spcPts val="1000"/>
              </a:spcAft>
            </a:pPr>
            <a:r>
              <a:rPr lang="en-US" dirty="0">
                <a:ea typeface="Cambria"/>
                <a:cs typeface="Times New Roman"/>
              </a:rPr>
              <a:t>Academic 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p>
          <a:p>
            <a:pPr marL="0" indent="0">
              <a:buNone/>
            </a:pPr>
            <a:endParaRPr lang="en-US" dirty="0" smtClean="0"/>
          </a:p>
          <a:p>
            <a:pPr marL="0" indent="0">
              <a:buNone/>
            </a:pPr>
            <a:r>
              <a:rPr lang="en-US" b="1" dirty="0" smtClean="0"/>
              <a:t>Other </a:t>
            </a:r>
            <a:r>
              <a:rPr lang="en-US" b="1" dirty="0"/>
              <a:t>meetings:  </a:t>
            </a:r>
            <a:r>
              <a:rPr lang="en-US" dirty="0"/>
              <a:t>State plenaries 2x/year </a:t>
            </a:r>
            <a:r>
              <a:rPr lang="en-US" dirty="0" smtClean="0"/>
              <a:t>(optional)</a:t>
            </a:r>
            <a:endParaRPr lang="en-US" dirty="0"/>
          </a:p>
          <a:p>
            <a:pPr marL="0" indent="0">
              <a:buNone/>
            </a:pPr>
            <a:endParaRPr lang="en-US" dirty="0" smtClean="0"/>
          </a:p>
          <a:p>
            <a:pPr marL="0" indent="0">
              <a:buNone/>
            </a:pPr>
            <a:r>
              <a:rPr lang="en-US" b="1" dirty="0"/>
              <a:t>General desired qualities:</a:t>
            </a:r>
          </a:p>
          <a:p>
            <a:pPr lvl="0"/>
            <a:r>
              <a:rPr lang="en-US" dirty="0" smtClean="0"/>
              <a:t>Give </a:t>
            </a:r>
            <a:r>
              <a:rPr lang="en-US" dirty="0"/>
              <a:t>timely reports on accounting matters</a:t>
            </a:r>
          </a:p>
          <a:p>
            <a:pPr lvl="0"/>
            <a:r>
              <a:rPr lang="en-US" dirty="0"/>
              <a:t>Coordinate purchases and reimbursements</a:t>
            </a:r>
          </a:p>
          <a:p>
            <a:pPr lvl="0"/>
            <a:r>
              <a:rPr lang="en-US" dirty="0"/>
              <a:t>Coordinate faculty dues donation</a:t>
            </a:r>
          </a:p>
          <a:p>
            <a:endParaRPr lang="en-US" dirty="0"/>
          </a:p>
        </p:txBody>
      </p:sp>
    </p:spTree>
    <p:extLst>
      <p:ext uri="{BB962C8B-B14F-4D97-AF65-F5344CB8AC3E}">
        <p14:creationId xmlns:p14="http://schemas.microsoft.com/office/powerpoint/2010/main" val="262052630"/>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Curriculum Committee Chair</a:t>
            </a:r>
            <a:endParaRPr lang="en-US" dirty="0"/>
          </a:p>
        </p:txBody>
      </p:sp>
      <p:sp>
        <p:nvSpPr>
          <p:cNvPr id="3" name="Content Placeholder 2"/>
          <p:cNvSpPr>
            <a:spLocks noGrp="1"/>
          </p:cNvSpPr>
          <p:nvPr>
            <p:ph idx="1"/>
          </p:nvPr>
        </p:nvSpPr>
        <p:spPr/>
        <p:txBody>
          <a:bodyPr>
            <a:normAutofit fontScale="85000" lnSpcReduction="20000"/>
          </a:bodyPr>
          <a:lstStyle/>
          <a:p>
            <a:pPr marL="0" indent="0">
              <a:buNone/>
            </a:pPr>
            <a:r>
              <a:rPr lang="en-US" b="1" dirty="0"/>
              <a:t>Key Meetings:  </a:t>
            </a:r>
            <a:endParaRPr lang="en-US" b="1" dirty="0" smtClean="0"/>
          </a:p>
          <a:p>
            <a:pPr indent="-342900"/>
            <a:r>
              <a:rPr lang="en-US" dirty="0" smtClean="0">
                <a:ea typeface="Cambria"/>
                <a:cs typeface="Times New Roman"/>
              </a:rPr>
              <a:t>Academic </a:t>
            </a:r>
            <a:r>
              <a:rPr lang="en-US" dirty="0">
                <a:ea typeface="Cambria"/>
                <a:cs typeface="Times New Roman"/>
              </a:rPr>
              <a:t>Senate 2x/month (1</a:t>
            </a:r>
            <a:r>
              <a:rPr lang="en-US" baseline="30000" dirty="0">
                <a:ea typeface="Cambria"/>
                <a:cs typeface="Times New Roman"/>
              </a:rPr>
              <a:t>st</a:t>
            </a:r>
            <a:r>
              <a:rPr lang="en-US" dirty="0">
                <a:ea typeface="Cambria"/>
                <a:cs typeface="Times New Roman"/>
              </a:rPr>
              <a:t> and 3</a:t>
            </a:r>
            <a:r>
              <a:rPr lang="en-US" baseline="30000" dirty="0">
                <a:ea typeface="Cambria"/>
                <a:cs typeface="Times New Roman"/>
              </a:rPr>
              <a:t>rd</a:t>
            </a:r>
            <a:r>
              <a:rPr lang="en-US" dirty="0">
                <a:ea typeface="Cambria"/>
                <a:cs typeface="Times New Roman"/>
              </a:rPr>
              <a:t> Tue. 2-4pm</a:t>
            </a:r>
            <a:r>
              <a:rPr lang="en-US" dirty="0" smtClean="0">
                <a:ea typeface="Cambria"/>
                <a:cs typeface="Times New Roman"/>
              </a:rPr>
              <a:t>)</a:t>
            </a:r>
          </a:p>
          <a:p>
            <a:pPr indent="-342900"/>
            <a:r>
              <a:rPr lang="en-US" dirty="0" smtClean="0">
                <a:ea typeface="Cambria"/>
                <a:cs typeface="Times New Roman"/>
              </a:rPr>
              <a:t>Curriculum Committee meetings (2</a:t>
            </a:r>
            <a:r>
              <a:rPr lang="en-US" baseline="30000" dirty="0" smtClean="0">
                <a:ea typeface="Cambria"/>
                <a:cs typeface="Times New Roman"/>
              </a:rPr>
              <a:t>nd</a:t>
            </a:r>
            <a:r>
              <a:rPr lang="en-US" dirty="0" smtClean="0">
                <a:ea typeface="Cambria"/>
                <a:cs typeface="Times New Roman"/>
              </a:rPr>
              <a:t>/4</a:t>
            </a:r>
            <a:r>
              <a:rPr lang="en-US" baseline="30000" dirty="0" smtClean="0">
                <a:ea typeface="Cambria"/>
                <a:cs typeface="Times New Roman"/>
              </a:rPr>
              <a:t>th</a:t>
            </a:r>
            <a:r>
              <a:rPr lang="en-US" dirty="0" smtClean="0">
                <a:ea typeface="Cambria"/>
                <a:cs typeface="Times New Roman"/>
              </a:rPr>
              <a:t> Wed 2-4pm)</a:t>
            </a:r>
            <a:endParaRPr lang="en-US" dirty="0">
              <a:ea typeface="Cambria"/>
              <a:cs typeface="Times New Roman"/>
            </a:endParaRPr>
          </a:p>
          <a:p>
            <a:pPr marL="0" indent="0">
              <a:buNone/>
            </a:pPr>
            <a:endParaRPr lang="en-US" dirty="0"/>
          </a:p>
          <a:p>
            <a:pPr marL="0" indent="0">
              <a:buNone/>
            </a:pPr>
            <a:endParaRPr lang="en-US" dirty="0" smtClean="0"/>
          </a:p>
          <a:p>
            <a:pPr marL="0" indent="0">
              <a:buNone/>
            </a:pPr>
            <a:r>
              <a:rPr lang="en-US" b="1" dirty="0" smtClean="0"/>
              <a:t>Other </a:t>
            </a:r>
            <a:r>
              <a:rPr lang="en-US" b="1" dirty="0"/>
              <a:t>meetings:  </a:t>
            </a:r>
            <a:endParaRPr lang="en-US" b="1" dirty="0" smtClean="0"/>
          </a:p>
          <a:p>
            <a:r>
              <a:rPr lang="en-US" dirty="0" smtClean="0"/>
              <a:t>ASCCC Curriculum </a:t>
            </a:r>
            <a:r>
              <a:rPr lang="en-US" dirty="0" smtClean="0"/>
              <a:t>Institute </a:t>
            </a:r>
            <a:r>
              <a:rPr lang="en-US" dirty="0"/>
              <a:t>(every </a:t>
            </a:r>
            <a:r>
              <a:rPr lang="en-US" dirty="0" smtClean="0"/>
              <a:t>summer)</a:t>
            </a:r>
          </a:p>
          <a:p>
            <a:r>
              <a:rPr lang="en-US" dirty="0" smtClean="0"/>
              <a:t>ASCCC </a:t>
            </a:r>
            <a:r>
              <a:rPr lang="en-US" dirty="0" smtClean="0"/>
              <a:t>Academic </a:t>
            </a:r>
            <a:r>
              <a:rPr lang="en-US" dirty="0"/>
              <a:t>Academy (if possible)</a:t>
            </a:r>
          </a:p>
          <a:p>
            <a:r>
              <a:rPr lang="en-US" dirty="0"/>
              <a:t>District </a:t>
            </a:r>
            <a:r>
              <a:rPr lang="en-US" dirty="0" smtClean="0"/>
              <a:t>Curriculum </a:t>
            </a:r>
            <a:r>
              <a:rPr lang="en-US" dirty="0"/>
              <a:t>Meetings </a:t>
            </a:r>
            <a:r>
              <a:rPr lang="en-US" dirty="0" smtClean="0"/>
              <a:t>(1</a:t>
            </a:r>
            <a:r>
              <a:rPr lang="en-US" baseline="30000" dirty="0" smtClean="0"/>
              <a:t>st</a:t>
            </a:r>
            <a:r>
              <a:rPr lang="en-US" dirty="0" smtClean="0"/>
              <a:t> Mondays, district office)</a:t>
            </a:r>
            <a:endParaRPr lang="en-US" dirty="0" smtClean="0"/>
          </a:p>
          <a:p>
            <a:pPr marL="0" indent="0">
              <a:buNone/>
            </a:pPr>
            <a:r>
              <a:rPr lang="en-US" dirty="0" smtClean="0"/>
              <a:t/>
            </a:r>
            <a:br>
              <a:rPr lang="en-US" dirty="0" smtClean="0"/>
            </a:br>
            <a:r>
              <a:rPr lang="en-US" b="1" dirty="0"/>
              <a:t>General desired qualities:</a:t>
            </a:r>
          </a:p>
          <a:p>
            <a:r>
              <a:rPr lang="en-US" dirty="0" smtClean="0"/>
              <a:t>Respond to emails in a timely manner</a:t>
            </a:r>
          </a:p>
          <a:p>
            <a:r>
              <a:rPr lang="en-US" dirty="0" smtClean="0"/>
              <a:t>Research aspects of curriculum as needed</a:t>
            </a:r>
          </a:p>
          <a:p>
            <a:r>
              <a:rPr lang="en-US" dirty="0" smtClean="0"/>
              <a:t>Engage in training and thorough understanding of the PCAH</a:t>
            </a:r>
          </a:p>
          <a:p>
            <a:endParaRPr lang="en-US" dirty="0"/>
          </a:p>
        </p:txBody>
      </p:sp>
    </p:spTree>
    <p:extLst>
      <p:ext uri="{BB962C8B-B14F-4D97-AF65-F5344CB8AC3E}">
        <p14:creationId xmlns:p14="http://schemas.microsoft.com/office/powerpoint/2010/main" val="182896124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pothecary">
  <a:themeElements>
    <a:clrScheme name="Apothecary">
      <a:dk1>
        <a:sysClr val="windowText" lastClr="000000"/>
      </a:dk1>
      <a:lt1>
        <a:sysClr val="window" lastClr="FFFFFF"/>
      </a:lt1>
      <a:dk2>
        <a:srgbClr val="564B3C"/>
      </a:dk2>
      <a:lt2>
        <a:srgbClr val="ECEDD1"/>
      </a:lt2>
      <a:accent1>
        <a:srgbClr val="93A299"/>
      </a:accent1>
      <a:accent2>
        <a:srgbClr val="CF543F"/>
      </a:accent2>
      <a:accent3>
        <a:srgbClr val="B5AE53"/>
      </a:accent3>
      <a:accent4>
        <a:srgbClr val="848058"/>
      </a:accent4>
      <a:accent5>
        <a:srgbClr val="E8B54D"/>
      </a:accent5>
      <a:accent6>
        <a:srgbClr val="786C71"/>
      </a:accent6>
      <a:hlink>
        <a:srgbClr val="CCCC00"/>
      </a:hlink>
      <a:folHlink>
        <a:srgbClr val="B2B2B2"/>
      </a:folHlink>
    </a:clrScheme>
    <a:fontScheme name="Apothecary">
      <a:majorFont>
        <a:latin typeface="Book Antiqua"/>
        <a:ea typeface=""/>
        <a:cs typeface=""/>
        <a:font script="Jpan" typeface="HGS明朝B"/>
        <a:font script="Hang" typeface="HY견명조"/>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ＭＳ ゴシック"/>
        <a:font script="Hang" typeface="HY견명조"/>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Apothecary">
      <a:fillStyleLst>
        <a:solidFill>
          <a:schemeClr val="phClr"/>
        </a:solidFill>
        <a:gradFill rotWithShape="1">
          <a:gsLst>
            <a:gs pos="0">
              <a:schemeClr val="phClr">
                <a:tint val="1000"/>
                <a:satMod val="100000"/>
              </a:schemeClr>
            </a:gs>
            <a:gs pos="68000">
              <a:schemeClr val="phClr">
                <a:tint val="77000"/>
                <a:satMod val="100000"/>
              </a:schemeClr>
            </a:gs>
            <a:gs pos="81000">
              <a:schemeClr val="phClr">
                <a:tint val="79000"/>
                <a:satMod val="100000"/>
              </a:schemeClr>
            </a:gs>
            <a:gs pos="86000">
              <a:schemeClr val="phClr">
                <a:tint val="73000"/>
                <a:satMod val="100000"/>
              </a:schemeClr>
            </a:gs>
            <a:gs pos="100000">
              <a:schemeClr val="phClr">
                <a:tint val="35000"/>
                <a:satMod val="100000"/>
              </a:schemeClr>
            </a:gs>
          </a:gsLst>
          <a:lin ang="5400000" scaled="0"/>
        </a:gradFill>
        <a:gradFill rotWithShape="1">
          <a:gsLst>
            <a:gs pos="0">
              <a:schemeClr val="phClr">
                <a:tint val="73000"/>
                <a:shade val="100000"/>
                <a:satMod val="150000"/>
              </a:schemeClr>
            </a:gs>
            <a:gs pos="25000">
              <a:schemeClr val="phClr">
                <a:tint val="96000"/>
                <a:shade val="80000"/>
                <a:satMod val="105000"/>
              </a:schemeClr>
            </a:gs>
            <a:gs pos="38000">
              <a:schemeClr val="phClr">
                <a:tint val="96000"/>
                <a:shade val="59000"/>
                <a:satMod val="120000"/>
              </a:schemeClr>
            </a:gs>
            <a:gs pos="55000">
              <a:schemeClr val="phClr">
                <a:tint val="100000"/>
                <a:shade val="57000"/>
                <a:satMod val="120000"/>
              </a:schemeClr>
            </a:gs>
            <a:gs pos="80000">
              <a:schemeClr val="phClr">
                <a:tint val="100000"/>
                <a:shade val="56000"/>
                <a:satMod val="145000"/>
              </a:schemeClr>
            </a:gs>
            <a:gs pos="88000">
              <a:schemeClr val="phClr">
                <a:tint val="100000"/>
                <a:shade val="63000"/>
                <a:satMod val="160000"/>
              </a:schemeClr>
            </a:gs>
            <a:gs pos="100000">
              <a:schemeClr val="phClr">
                <a:tint val="99000"/>
                <a:shade val="100000"/>
                <a:satMod val="155000"/>
              </a:schemeClr>
            </a:gs>
          </a:gsLst>
          <a:lin ang="54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scene3d>
            <a:camera prst="orthographicFront">
              <a:rot lat="0" lon="0" rev="0"/>
            </a:camera>
            <a:lightRig rig="glow" dir="tl">
              <a:rot lat="0" lon="0" rev="1800000"/>
            </a:lightRig>
          </a:scene3d>
          <a:sp3d contourW="10160" prstMaterial="dkEdge">
            <a:bevelT w="0" h="0" prst="angle"/>
            <a:contourClr>
              <a:schemeClr val="phClr">
                <a:shade val="30000"/>
                <a:satMod val="150000"/>
              </a:schemeClr>
            </a:contourClr>
          </a:sp3d>
        </a:effectStyle>
        <a:effectStyle>
          <a:effectLst>
            <a:glow rad="50800">
              <a:schemeClr val="phClr">
                <a:tint val="68000"/>
                <a:shade val="93000"/>
                <a:alpha val="37000"/>
                <a:satMod val="250000"/>
              </a:schemeClr>
            </a:glow>
          </a:effectLst>
          <a:scene3d>
            <a:camera prst="orthographicFront">
              <a:rot lat="0" lon="0" rev="0"/>
            </a:camera>
            <a:lightRig rig="glow" dir="t">
              <a:rot lat="0" lon="0" rev="1800000"/>
            </a:lightRig>
          </a:scene3d>
          <a:sp3d contourW="10160" prstMaterial="dkEdge">
            <a:bevelT w="20320" h="19050" prst="angle"/>
            <a:contourClr>
              <a:schemeClr val="phClr">
                <a:shade val="30000"/>
                <a:satMod val="150000"/>
              </a:schemeClr>
            </a:contourClr>
          </a:sp3d>
        </a:effectStyle>
      </a:effectStyleLst>
      <a:bgFillStyleLst>
        <a:solidFill>
          <a:schemeClr val="phClr"/>
        </a:solidFill>
        <a:solidFill>
          <a:schemeClr val="phClr">
            <a:tint val="93000"/>
            <a:satMod val="140000"/>
          </a:schemeClr>
        </a:solidFill>
        <a:blipFill rotWithShape="1">
          <a:blip xmlns:r="http://schemas.openxmlformats.org/officeDocument/2006/relationships" r:embed="rId1">
            <a:duotone>
              <a:schemeClr val="phClr">
                <a:tint val="70000"/>
                <a:satMod val="170000"/>
              </a:schemeClr>
              <a:schemeClr val="phClr">
                <a:shade val="70000"/>
                <a:satMod val="130000"/>
              </a:schemeClr>
            </a:duotone>
          </a:blip>
          <a:tile tx="0" ty="0" sx="100000" sy="10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Apothecary</Template>
  <TotalTime>158</TotalTime>
  <Words>720</Words>
  <Application>Microsoft Office PowerPoint</Application>
  <PresentationFormat>On-screen Show (4:3)</PresentationFormat>
  <Paragraphs>123</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Book Antiqua</vt:lpstr>
      <vt:lpstr>Cambria</vt:lpstr>
      <vt:lpstr>Century Gothic</vt:lpstr>
      <vt:lpstr>Times New Roman</vt:lpstr>
      <vt:lpstr>Apothecary</vt:lpstr>
      <vt:lpstr>                  Skyline College Academic Senate  Pre-Election planning   understanding responsibilities and time commitments  for effective leadership</vt:lpstr>
      <vt:lpstr>Preparing for Senate Leadership</vt:lpstr>
      <vt:lpstr>Release time</vt:lpstr>
      <vt:lpstr>President</vt:lpstr>
      <vt:lpstr>President</vt:lpstr>
      <vt:lpstr>Vice President</vt:lpstr>
      <vt:lpstr>Secretary </vt:lpstr>
      <vt:lpstr>Treasurer</vt:lpstr>
      <vt:lpstr>Curriculum Committee Chair</vt:lpstr>
      <vt:lpstr>RESEARCH CHAIR</vt:lpstr>
      <vt:lpstr>PROFESSIONAL PERSONNEL CHAIR</vt:lpstr>
      <vt:lpstr>Educational Policy chair</vt:lpstr>
      <vt:lpstr>Division Representatives (not on ballot – appointed/elected locally by division)</vt:lpstr>
      <vt:lpstr>why should I do this?</vt:lpstr>
    </vt:vector>
  </TitlesOfParts>
  <Company>SMCCCD</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Academic Senate Governing Council Roles and Responsibilities</dc:title>
  <dc:creator>Leigh Anne Shaw</dc:creator>
  <cp:lastModifiedBy>Shaw, Leigh Anne</cp:lastModifiedBy>
  <cp:revision>54</cp:revision>
  <dcterms:created xsi:type="dcterms:W3CDTF">2013-12-09T19:04:37Z</dcterms:created>
  <dcterms:modified xsi:type="dcterms:W3CDTF">2017-04-20T22:32:18Z</dcterms:modified>
</cp:coreProperties>
</file>