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64" r:id="rId4"/>
    <p:sldId id="266" r:id="rId5"/>
    <p:sldId id="267" r:id="rId6"/>
    <p:sldId id="268" r:id="rId7"/>
    <p:sldId id="269" r:id="rId8"/>
    <p:sldId id="271" r:id="rId9"/>
    <p:sldId id="273" r:id="rId10"/>
    <p:sldId id="278" r:id="rId11"/>
    <p:sldId id="276" r:id="rId12"/>
    <p:sldId id="277" r:id="rId13"/>
    <p:sldId id="279" r:id="rId14"/>
    <p:sldId id="272" r:id="rId15"/>
    <p:sldId id="260" r:id="rId16"/>
    <p:sldId id="258" r:id="rId17"/>
    <p:sldId id="261" r:id="rId18"/>
    <p:sldId id="259" r:id="rId19"/>
    <p:sldId id="262" r:id="rId20"/>
    <p:sldId id="263" r:id="rId21"/>
    <p:sldId id="280" r:id="rId22"/>
    <p:sldId id="282" r:id="rId23"/>
    <p:sldId id="283" r:id="rId24"/>
    <p:sldId id="284" r:id="rId25"/>
    <p:sldId id="285" r:id="rId26"/>
    <p:sldId id="281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D0B00-C5A8-4C5A-AA1F-F5BC87CB4495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1DAFB1-8363-4FC1-8E6E-982732F172C0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7AB4572E-8C95-43C4-8AC0-8CAD0E85D39B}" type="parTrans" cxnId="{B67755F9-3D15-49F6-AC7E-3DFAA8968AAB}">
      <dgm:prSet/>
      <dgm:spPr/>
      <dgm:t>
        <a:bodyPr/>
        <a:lstStyle/>
        <a:p>
          <a:endParaRPr lang="en-US"/>
        </a:p>
      </dgm:t>
    </dgm:pt>
    <dgm:pt modelId="{4906546C-326C-42A4-891C-064D1E44C06A}" type="sibTrans" cxnId="{B67755F9-3D15-49F6-AC7E-3DFAA8968AAB}">
      <dgm:prSet/>
      <dgm:spPr/>
      <dgm:t>
        <a:bodyPr/>
        <a:lstStyle/>
        <a:p>
          <a:endParaRPr lang="en-US"/>
        </a:p>
      </dgm:t>
    </dgm:pt>
    <dgm:pt modelId="{8651D215-4D49-4D1D-B903-E49C4C818D5B}">
      <dgm:prSet phldrT="[Text]" custT="1"/>
      <dgm:spPr/>
      <dgm:t>
        <a:bodyPr/>
        <a:lstStyle/>
        <a:p>
          <a:r>
            <a:rPr lang="en-US" sz="2400" dirty="0" smtClean="0"/>
            <a:t>AB 705 is drafted</a:t>
          </a:r>
          <a:endParaRPr lang="en-US" sz="2400" dirty="0"/>
        </a:p>
      </dgm:t>
    </dgm:pt>
    <dgm:pt modelId="{4E2BC68A-DFB7-4079-A9BC-5885C717AD25}" type="parTrans" cxnId="{D2FE6FA0-11A5-4955-8EE3-8577ACA70FD8}">
      <dgm:prSet/>
      <dgm:spPr/>
      <dgm:t>
        <a:bodyPr/>
        <a:lstStyle/>
        <a:p>
          <a:endParaRPr lang="en-US"/>
        </a:p>
      </dgm:t>
    </dgm:pt>
    <dgm:pt modelId="{F69ACBD6-6E10-4332-A47B-529437096198}" type="sibTrans" cxnId="{D2FE6FA0-11A5-4955-8EE3-8577ACA70FD8}">
      <dgm:prSet/>
      <dgm:spPr/>
      <dgm:t>
        <a:bodyPr/>
        <a:lstStyle/>
        <a:p>
          <a:endParaRPr lang="en-US"/>
        </a:p>
      </dgm:t>
    </dgm:pt>
    <dgm:pt modelId="{E749A21A-1491-49CD-96D5-F7F6652A9D41}">
      <dgm:prSet phldrT="[Text]" custT="1"/>
      <dgm:spPr/>
      <dgm:t>
        <a:bodyPr/>
        <a:lstStyle/>
        <a:p>
          <a:r>
            <a:rPr lang="en-US" sz="2400" dirty="0" smtClean="0"/>
            <a:t>1 </a:t>
          </a:r>
          <a:r>
            <a:rPr lang="en-US" sz="2400" dirty="0" err="1" smtClean="0"/>
            <a:t>yr</a:t>
          </a:r>
          <a:r>
            <a:rPr lang="en-US" sz="2400" dirty="0" smtClean="0"/>
            <a:t> timeline to enter &amp; complete transfer-level </a:t>
          </a:r>
          <a:r>
            <a:rPr lang="en-US" sz="2400" dirty="0" err="1" smtClean="0"/>
            <a:t>Engl</a:t>
          </a:r>
          <a:r>
            <a:rPr lang="en-US" sz="2400" dirty="0" smtClean="0"/>
            <a:t> &amp; Math</a:t>
          </a:r>
          <a:endParaRPr lang="en-US" sz="2400" dirty="0"/>
        </a:p>
      </dgm:t>
    </dgm:pt>
    <dgm:pt modelId="{8DD7A002-9282-4583-BA36-315CFCFFC7A8}" type="parTrans" cxnId="{04B8344D-4707-41A4-8DE4-D4EC36B30D08}">
      <dgm:prSet/>
      <dgm:spPr/>
      <dgm:t>
        <a:bodyPr/>
        <a:lstStyle/>
        <a:p>
          <a:endParaRPr lang="en-US"/>
        </a:p>
      </dgm:t>
    </dgm:pt>
    <dgm:pt modelId="{693C4042-6C7B-421E-A2C9-FDCCD6311BE3}" type="sibTrans" cxnId="{04B8344D-4707-41A4-8DE4-D4EC36B30D08}">
      <dgm:prSet/>
      <dgm:spPr/>
      <dgm:t>
        <a:bodyPr/>
        <a:lstStyle/>
        <a:p>
          <a:endParaRPr lang="en-US"/>
        </a:p>
      </dgm:t>
    </dgm:pt>
    <dgm:pt modelId="{D6FF99B0-75CD-4FB9-832B-13F7DEF15E5B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2677FCFC-86FD-4878-960F-F7F54B440768}" type="parTrans" cxnId="{1C2A3C49-D0F7-4AB6-B5EE-EE0C59A801E6}">
      <dgm:prSet/>
      <dgm:spPr/>
      <dgm:t>
        <a:bodyPr/>
        <a:lstStyle/>
        <a:p>
          <a:endParaRPr lang="en-US"/>
        </a:p>
      </dgm:t>
    </dgm:pt>
    <dgm:pt modelId="{CC7DE024-748B-4B22-B8C5-4C37009887D6}" type="sibTrans" cxnId="{1C2A3C49-D0F7-4AB6-B5EE-EE0C59A801E6}">
      <dgm:prSet/>
      <dgm:spPr/>
      <dgm:t>
        <a:bodyPr/>
        <a:lstStyle/>
        <a:p>
          <a:endParaRPr lang="en-US"/>
        </a:p>
      </dgm:t>
    </dgm:pt>
    <dgm:pt modelId="{DEA0A404-450A-4EFD-B990-D0E3196C585F}">
      <dgm:prSet phldrT="[Text]" custT="1"/>
      <dgm:spPr/>
      <dgm:t>
        <a:bodyPr/>
        <a:lstStyle/>
        <a:p>
          <a:r>
            <a:rPr lang="en-US" sz="2400" dirty="0" smtClean="0"/>
            <a:t>No qualifications for English language learners or students w/ disability</a:t>
          </a:r>
          <a:endParaRPr lang="en-US" sz="2400" dirty="0"/>
        </a:p>
      </dgm:t>
    </dgm:pt>
    <dgm:pt modelId="{23D87911-5FC7-45FD-BEC2-7381D990F901}" type="parTrans" cxnId="{46CF3ADD-F073-4262-ACA5-C0A9B6ADDE38}">
      <dgm:prSet/>
      <dgm:spPr/>
      <dgm:t>
        <a:bodyPr/>
        <a:lstStyle/>
        <a:p>
          <a:endParaRPr lang="en-US"/>
        </a:p>
      </dgm:t>
    </dgm:pt>
    <dgm:pt modelId="{3C6C03B3-FB3C-43C8-94E4-290E193BFD2B}" type="sibTrans" cxnId="{46CF3ADD-F073-4262-ACA5-C0A9B6ADDE38}">
      <dgm:prSet/>
      <dgm:spPr/>
      <dgm:t>
        <a:bodyPr/>
        <a:lstStyle/>
        <a:p>
          <a:endParaRPr lang="en-US"/>
        </a:p>
      </dgm:t>
    </dgm:pt>
    <dgm:pt modelId="{FB347099-579B-48CB-89A7-D945A86E83FE}">
      <dgm:prSet phldrT="[Text]" custT="1"/>
      <dgm:spPr/>
      <dgm:t>
        <a:bodyPr/>
        <a:lstStyle/>
        <a:p>
          <a:r>
            <a:rPr lang="en-US" sz="2400" dirty="0" smtClean="0"/>
            <a:t>ESL faculty insert language to protect credit ESL opportunities for students</a:t>
          </a:r>
          <a:endParaRPr lang="en-US" sz="2400" dirty="0"/>
        </a:p>
      </dgm:t>
    </dgm:pt>
    <dgm:pt modelId="{949E56AB-37E1-4F63-8977-F3305A7B02E4}" type="parTrans" cxnId="{7FF0FDCD-C311-4902-A4E3-F6C253D54A1D}">
      <dgm:prSet/>
      <dgm:spPr/>
      <dgm:t>
        <a:bodyPr/>
        <a:lstStyle/>
        <a:p>
          <a:endParaRPr lang="en-US"/>
        </a:p>
      </dgm:t>
    </dgm:pt>
    <dgm:pt modelId="{330F4BF1-9582-4120-A8EF-B4E348044490}" type="sibTrans" cxnId="{7FF0FDCD-C311-4902-A4E3-F6C253D54A1D}">
      <dgm:prSet/>
      <dgm:spPr/>
      <dgm:t>
        <a:bodyPr/>
        <a:lstStyle/>
        <a:p>
          <a:endParaRPr lang="en-US"/>
        </a:p>
      </dgm:t>
    </dgm:pt>
    <dgm:pt modelId="{41A73D32-4E40-44BA-8F51-3DA2D5713731}">
      <dgm:prSet phldrT="[Text]" custT="1"/>
      <dgm:spPr/>
      <dgm:t>
        <a:bodyPr/>
        <a:lstStyle/>
        <a:p>
          <a:r>
            <a:rPr lang="en-US" sz="2000" dirty="0" smtClean="0"/>
            <a:t>AB 705 signed into law; 2 implementation teams, 2 timelines</a:t>
          </a:r>
          <a:endParaRPr lang="en-US" sz="2000" dirty="0"/>
        </a:p>
      </dgm:t>
    </dgm:pt>
    <dgm:pt modelId="{BCBF8342-7691-4822-8BE2-8075E9B50D00}" type="parTrans" cxnId="{F7E00F60-8B2D-41BD-A812-DC9A9A671FFD}">
      <dgm:prSet/>
      <dgm:spPr/>
      <dgm:t>
        <a:bodyPr/>
        <a:lstStyle/>
        <a:p>
          <a:endParaRPr lang="en-US"/>
        </a:p>
      </dgm:t>
    </dgm:pt>
    <dgm:pt modelId="{E5A25FF0-FDE2-48C2-960E-5A8291699743}" type="sibTrans" cxnId="{F7E00F60-8B2D-41BD-A812-DC9A9A671FFD}">
      <dgm:prSet/>
      <dgm:spPr/>
      <dgm:t>
        <a:bodyPr/>
        <a:lstStyle/>
        <a:p>
          <a:endParaRPr lang="en-US"/>
        </a:p>
      </dgm:t>
    </dgm:pt>
    <dgm:pt modelId="{88D4D3D7-40EF-42E7-A268-4F4DB1285B50}">
      <dgm:prSet phldrT="[Text]" custT="1"/>
      <dgm:spPr/>
      <dgm:t>
        <a:bodyPr/>
        <a:lstStyle/>
        <a:p>
          <a:r>
            <a:rPr lang="en-US" sz="2000" dirty="0" smtClean="0"/>
            <a:t>Fall 2019 – </a:t>
          </a:r>
          <a:r>
            <a:rPr lang="en-US" sz="2000" dirty="0" err="1" smtClean="0"/>
            <a:t>Engl</a:t>
          </a:r>
          <a:r>
            <a:rPr lang="en-US" sz="2000" dirty="0" smtClean="0"/>
            <a:t>/Math compliance</a:t>
          </a:r>
          <a:endParaRPr lang="en-US" sz="2000" dirty="0"/>
        </a:p>
      </dgm:t>
    </dgm:pt>
    <dgm:pt modelId="{43A20A36-FAAC-4282-AABF-1C9310A968BF}" type="parTrans" cxnId="{73593008-CB42-449C-8DA0-ADFE7B80C8E2}">
      <dgm:prSet/>
      <dgm:spPr/>
      <dgm:t>
        <a:bodyPr/>
        <a:lstStyle/>
        <a:p>
          <a:endParaRPr lang="en-US"/>
        </a:p>
      </dgm:t>
    </dgm:pt>
    <dgm:pt modelId="{1D88D0B5-84ED-43F2-92ED-A045D60825F5}" type="sibTrans" cxnId="{73593008-CB42-449C-8DA0-ADFE7B80C8E2}">
      <dgm:prSet/>
      <dgm:spPr/>
      <dgm:t>
        <a:bodyPr/>
        <a:lstStyle/>
        <a:p>
          <a:endParaRPr lang="en-US"/>
        </a:p>
      </dgm:t>
    </dgm:pt>
    <dgm:pt modelId="{7F73D86F-B3A8-4E40-AAEF-7E1DC9F1B025}">
      <dgm:prSet phldrT="[Text]" custT="1"/>
      <dgm:spPr/>
      <dgm:t>
        <a:bodyPr/>
        <a:lstStyle/>
        <a:p>
          <a:r>
            <a:rPr lang="en-US" sz="2000" dirty="0" smtClean="0"/>
            <a:t>Fall 2020 – ESL compliance</a:t>
          </a:r>
          <a:endParaRPr lang="en-US" sz="2000" dirty="0"/>
        </a:p>
      </dgm:t>
    </dgm:pt>
    <dgm:pt modelId="{4B368F02-064D-4E16-A70D-AD845EF6BDBE}" type="parTrans" cxnId="{A791656D-E66D-4EC1-8DDA-9F8558F69396}">
      <dgm:prSet/>
      <dgm:spPr/>
      <dgm:t>
        <a:bodyPr/>
        <a:lstStyle/>
        <a:p>
          <a:endParaRPr lang="en-US"/>
        </a:p>
      </dgm:t>
    </dgm:pt>
    <dgm:pt modelId="{6AACA88B-7093-45F2-ABD0-514E2CDDE8E4}" type="sibTrans" cxnId="{A791656D-E66D-4EC1-8DDA-9F8558F69396}">
      <dgm:prSet/>
      <dgm:spPr/>
      <dgm:t>
        <a:bodyPr/>
        <a:lstStyle/>
        <a:p>
          <a:endParaRPr lang="en-US"/>
        </a:p>
      </dgm:t>
    </dgm:pt>
    <dgm:pt modelId="{0747188E-4297-4BEA-A005-3A8C582CF56F}">
      <dgm:prSet phldrT="[Text]" custT="1"/>
      <dgm:spPr/>
      <dgm:t>
        <a:bodyPr/>
        <a:lstStyle/>
        <a:p>
          <a:r>
            <a:rPr lang="en-US" sz="2000" dirty="0" smtClean="0"/>
            <a:t>AB 1805 (Irwin) – Students will be made aware of their right to enter transfer-level English (ESL added “and credit ESL”)</a:t>
          </a:r>
          <a:endParaRPr lang="en-US" sz="2000" dirty="0"/>
        </a:p>
      </dgm:t>
    </dgm:pt>
    <dgm:pt modelId="{7CD8611B-0457-4B83-9CB4-E0AC9FB2A54F}" type="parTrans" cxnId="{EE566001-C99B-467A-B5F4-088BBE2DC4F0}">
      <dgm:prSet/>
      <dgm:spPr/>
      <dgm:t>
        <a:bodyPr/>
        <a:lstStyle/>
        <a:p>
          <a:endParaRPr lang="en-US"/>
        </a:p>
      </dgm:t>
    </dgm:pt>
    <dgm:pt modelId="{299AEB1E-1007-4E4E-AA74-C13CF010D4EB}" type="sibTrans" cxnId="{EE566001-C99B-467A-B5F4-088BBE2DC4F0}">
      <dgm:prSet/>
      <dgm:spPr/>
      <dgm:t>
        <a:bodyPr/>
        <a:lstStyle/>
        <a:p>
          <a:endParaRPr lang="en-US"/>
        </a:p>
      </dgm:t>
    </dgm:pt>
    <dgm:pt modelId="{75D7415E-25D9-4537-A35C-D93C01EBC685}">
      <dgm:prSet phldrT="[Text]" custT="1"/>
      <dgm:spPr/>
      <dgm:t>
        <a:bodyPr/>
        <a:lstStyle/>
        <a:p>
          <a:r>
            <a:rPr lang="en-US" sz="2000" dirty="0" smtClean="0"/>
            <a:t>Default Placement Rules issued – many colleges adopted to use for placement </a:t>
          </a:r>
          <a:endParaRPr lang="en-US" sz="2000" dirty="0"/>
        </a:p>
      </dgm:t>
    </dgm:pt>
    <dgm:pt modelId="{F1E1A081-67D3-43C5-A980-5A8F95FB99AE}" type="parTrans" cxnId="{E481B822-B6E9-4CE4-9A8D-BAB7AAF0651F}">
      <dgm:prSet/>
      <dgm:spPr/>
      <dgm:t>
        <a:bodyPr/>
        <a:lstStyle/>
        <a:p>
          <a:endParaRPr lang="en-US"/>
        </a:p>
      </dgm:t>
    </dgm:pt>
    <dgm:pt modelId="{96A9D080-5AB6-42A1-997A-EEA3B3685F40}" type="sibTrans" cxnId="{E481B822-B6E9-4CE4-9A8D-BAB7AAF0651F}">
      <dgm:prSet/>
      <dgm:spPr/>
      <dgm:t>
        <a:bodyPr/>
        <a:lstStyle/>
        <a:p>
          <a:endParaRPr lang="en-US"/>
        </a:p>
      </dgm:t>
    </dgm:pt>
    <dgm:pt modelId="{0B9236D0-2F06-4081-9CDC-AEB9C8309F83}" type="pres">
      <dgm:prSet presAssocID="{CD0D0B00-C5A8-4C5A-AA1F-F5BC87CB44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B6B9C-96F0-4877-983E-4072E5FF5FB1}" type="pres">
      <dgm:prSet presAssocID="{C41DAFB1-8363-4FC1-8E6E-982732F172C0}" presName="composite" presStyleCnt="0"/>
      <dgm:spPr/>
    </dgm:pt>
    <dgm:pt modelId="{BC7F55BD-DE01-482D-96E7-C538F8ABCF65}" type="pres">
      <dgm:prSet presAssocID="{C41DAFB1-8363-4FC1-8E6E-982732F172C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E4131-07B7-4FBE-BC41-91546B3F5D49}" type="pres">
      <dgm:prSet presAssocID="{C41DAFB1-8363-4FC1-8E6E-982732F172C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CBC5A-6AB6-4DD7-9914-31B8352835A8}" type="pres">
      <dgm:prSet presAssocID="{4906546C-326C-42A4-891C-064D1E44C06A}" presName="sp" presStyleCnt="0"/>
      <dgm:spPr/>
    </dgm:pt>
    <dgm:pt modelId="{F0F7C3DF-16E0-40C4-828B-028D39E43874}" type="pres">
      <dgm:prSet presAssocID="{D6FF99B0-75CD-4FB9-832B-13F7DEF15E5B}" presName="composite" presStyleCnt="0"/>
      <dgm:spPr/>
    </dgm:pt>
    <dgm:pt modelId="{36E51DEA-A432-465D-8056-C6365F1733C8}" type="pres">
      <dgm:prSet presAssocID="{D6FF99B0-75CD-4FB9-832B-13F7DEF15E5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BA79-C08B-4A30-A442-91694D084926}" type="pres">
      <dgm:prSet presAssocID="{D6FF99B0-75CD-4FB9-832B-13F7DEF15E5B}" presName="descendantText" presStyleLbl="alignAcc1" presStyleIdx="1" presStyleCnt="2" custScaleY="11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7755F9-3D15-49F6-AC7E-3DFAA8968AAB}" srcId="{CD0D0B00-C5A8-4C5A-AA1F-F5BC87CB4495}" destId="{C41DAFB1-8363-4FC1-8E6E-982732F172C0}" srcOrd="0" destOrd="0" parTransId="{7AB4572E-8C95-43C4-8AC0-8CAD0E85D39B}" sibTransId="{4906546C-326C-42A4-891C-064D1E44C06A}"/>
    <dgm:cxn modelId="{DA4A48DB-57DD-4CBE-B5EA-3A08CBAD0C43}" type="presOf" srcId="{CD0D0B00-C5A8-4C5A-AA1F-F5BC87CB4495}" destId="{0B9236D0-2F06-4081-9CDC-AEB9C8309F83}" srcOrd="0" destOrd="0" presId="urn:microsoft.com/office/officeart/2005/8/layout/chevron2"/>
    <dgm:cxn modelId="{D2FE6FA0-11A5-4955-8EE3-8577ACA70FD8}" srcId="{C41DAFB1-8363-4FC1-8E6E-982732F172C0}" destId="{8651D215-4D49-4D1D-B903-E49C4C818D5B}" srcOrd="0" destOrd="0" parTransId="{4E2BC68A-DFB7-4079-A9BC-5885C717AD25}" sibTransId="{F69ACBD6-6E10-4332-A47B-529437096198}"/>
    <dgm:cxn modelId="{CFB1899C-DC66-4149-A844-995E1B56310E}" type="presOf" srcId="{75D7415E-25D9-4537-A35C-D93C01EBC685}" destId="{F5F0BA79-C08B-4A30-A442-91694D084926}" srcOrd="0" destOrd="4" presId="urn:microsoft.com/office/officeart/2005/8/layout/chevron2"/>
    <dgm:cxn modelId="{A791656D-E66D-4EC1-8DDA-9F8558F69396}" srcId="{41A73D32-4E40-44BA-8F51-3DA2D5713731}" destId="{7F73D86F-B3A8-4E40-AAEF-7E1DC9F1B025}" srcOrd="1" destOrd="0" parTransId="{4B368F02-064D-4E16-A70D-AD845EF6BDBE}" sibTransId="{6AACA88B-7093-45F2-ABD0-514E2CDDE8E4}"/>
    <dgm:cxn modelId="{EE566001-C99B-467A-B5F4-088BBE2DC4F0}" srcId="{D6FF99B0-75CD-4FB9-832B-13F7DEF15E5B}" destId="{0747188E-4297-4BEA-A005-3A8C582CF56F}" srcOrd="1" destOrd="0" parTransId="{7CD8611B-0457-4B83-9CB4-E0AC9FB2A54F}" sibTransId="{299AEB1E-1007-4E4E-AA74-C13CF010D4EB}"/>
    <dgm:cxn modelId="{F7E00F60-8B2D-41BD-A812-DC9A9A671FFD}" srcId="{D6FF99B0-75CD-4FB9-832B-13F7DEF15E5B}" destId="{41A73D32-4E40-44BA-8F51-3DA2D5713731}" srcOrd="0" destOrd="0" parTransId="{BCBF8342-7691-4822-8BE2-8075E9B50D00}" sibTransId="{E5A25FF0-FDE2-48C2-960E-5A8291699743}"/>
    <dgm:cxn modelId="{15F29CB0-0493-487C-9CE7-5BF546B53662}" type="presOf" srcId="{C41DAFB1-8363-4FC1-8E6E-982732F172C0}" destId="{BC7F55BD-DE01-482D-96E7-C538F8ABCF65}" srcOrd="0" destOrd="0" presId="urn:microsoft.com/office/officeart/2005/8/layout/chevron2"/>
    <dgm:cxn modelId="{3A4BC3E7-1E0D-45C9-AF8B-8DA77D4EB620}" type="presOf" srcId="{0747188E-4297-4BEA-A005-3A8C582CF56F}" destId="{F5F0BA79-C08B-4A30-A442-91694D084926}" srcOrd="0" destOrd="3" presId="urn:microsoft.com/office/officeart/2005/8/layout/chevron2"/>
    <dgm:cxn modelId="{20EA81CA-9573-48EC-86BC-8E4E9E1CEE08}" type="presOf" srcId="{7F73D86F-B3A8-4E40-AAEF-7E1DC9F1B025}" destId="{F5F0BA79-C08B-4A30-A442-91694D084926}" srcOrd="0" destOrd="2" presId="urn:microsoft.com/office/officeart/2005/8/layout/chevron2"/>
    <dgm:cxn modelId="{1C2A3C49-D0F7-4AB6-B5EE-EE0C59A801E6}" srcId="{CD0D0B00-C5A8-4C5A-AA1F-F5BC87CB4495}" destId="{D6FF99B0-75CD-4FB9-832B-13F7DEF15E5B}" srcOrd="1" destOrd="0" parTransId="{2677FCFC-86FD-4878-960F-F7F54B440768}" sibTransId="{CC7DE024-748B-4B22-B8C5-4C37009887D6}"/>
    <dgm:cxn modelId="{83B6E26E-2639-449B-A0D6-F28507D5DE94}" type="presOf" srcId="{D6FF99B0-75CD-4FB9-832B-13F7DEF15E5B}" destId="{36E51DEA-A432-465D-8056-C6365F1733C8}" srcOrd="0" destOrd="0" presId="urn:microsoft.com/office/officeart/2005/8/layout/chevron2"/>
    <dgm:cxn modelId="{DEA1875F-569D-4EDE-AB9C-678B2E85E6CF}" type="presOf" srcId="{DEA0A404-450A-4EFD-B990-D0E3196C585F}" destId="{A4DE4131-07B7-4FBE-BC41-91546B3F5D49}" srcOrd="0" destOrd="2" presId="urn:microsoft.com/office/officeart/2005/8/layout/chevron2"/>
    <dgm:cxn modelId="{4CDDB317-0D5D-47B2-B31B-B40F83A37A35}" type="presOf" srcId="{88D4D3D7-40EF-42E7-A268-4F4DB1285B50}" destId="{F5F0BA79-C08B-4A30-A442-91694D084926}" srcOrd="0" destOrd="1" presId="urn:microsoft.com/office/officeart/2005/8/layout/chevron2"/>
    <dgm:cxn modelId="{46CF3ADD-F073-4262-ACA5-C0A9B6ADDE38}" srcId="{E749A21A-1491-49CD-96D5-F7F6652A9D41}" destId="{DEA0A404-450A-4EFD-B990-D0E3196C585F}" srcOrd="0" destOrd="0" parTransId="{23D87911-5FC7-45FD-BEC2-7381D990F901}" sibTransId="{3C6C03B3-FB3C-43C8-94E4-290E193BFD2B}"/>
    <dgm:cxn modelId="{7FF0FDCD-C311-4902-A4E3-F6C253D54A1D}" srcId="{C41DAFB1-8363-4FC1-8E6E-982732F172C0}" destId="{FB347099-579B-48CB-89A7-D945A86E83FE}" srcOrd="1" destOrd="0" parTransId="{949E56AB-37E1-4F63-8977-F3305A7B02E4}" sibTransId="{330F4BF1-9582-4120-A8EF-B4E348044490}"/>
    <dgm:cxn modelId="{04B8344D-4707-41A4-8DE4-D4EC36B30D08}" srcId="{8651D215-4D49-4D1D-B903-E49C4C818D5B}" destId="{E749A21A-1491-49CD-96D5-F7F6652A9D41}" srcOrd="0" destOrd="0" parTransId="{8DD7A002-9282-4583-BA36-315CFCFFC7A8}" sibTransId="{693C4042-6C7B-421E-A2C9-FDCCD6311BE3}"/>
    <dgm:cxn modelId="{1D06908F-B6C5-42E5-9A0A-A6AB69037A35}" type="presOf" srcId="{E749A21A-1491-49CD-96D5-F7F6652A9D41}" destId="{A4DE4131-07B7-4FBE-BC41-91546B3F5D49}" srcOrd="0" destOrd="1" presId="urn:microsoft.com/office/officeart/2005/8/layout/chevron2"/>
    <dgm:cxn modelId="{E481B822-B6E9-4CE4-9A8D-BAB7AAF0651F}" srcId="{D6FF99B0-75CD-4FB9-832B-13F7DEF15E5B}" destId="{75D7415E-25D9-4537-A35C-D93C01EBC685}" srcOrd="2" destOrd="0" parTransId="{F1E1A081-67D3-43C5-A980-5A8F95FB99AE}" sibTransId="{96A9D080-5AB6-42A1-997A-EEA3B3685F40}"/>
    <dgm:cxn modelId="{73593008-CB42-449C-8DA0-ADFE7B80C8E2}" srcId="{41A73D32-4E40-44BA-8F51-3DA2D5713731}" destId="{88D4D3D7-40EF-42E7-A268-4F4DB1285B50}" srcOrd="0" destOrd="0" parTransId="{43A20A36-FAAC-4282-AABF-1C9310A968BF}" sibTransId="{1D88D0B5-84ED-43F2-92ED-A045D60825F5}"/>
    <dgm:cxn modelId="{B6FE30E7-A1D3-4E3C-8246-D9E8C8119388}" type="presOf" srcId="{41A73D32-4E40-44BA-8F51-3DA2D5713731}" destId="{F5F0BA79-C08B-4A30-A442-91694D084926}" srcOrd="0" destOrd="0" presId="urn:microsoft.com/office/officeart/2005/8/layout/chevron2"/>
    <dgm:cxn modelId="{D3C13722-5E50-4630-8ABC-048A2CC193ED}" type="presOf" srcId="{8651D215-4D49-4D1D-B903-E49C4C818D5B}" destId="{A4DE4131-07B7-4FBE-BC41-91546B3F5D49}" srcOrd="0" destOrd="0" presId="urn:microsoft.com/office/officeart/2005/8/layout/chevron2"/>
    <dgm:cxn modelId="{76649441-A31B-437D-BFAD-FC5F35E5D06C}" type="presOf" srcId="{FB347099-579B-48CB-89A7-D945A86E83FE}" destId="{A4DE4131-07B7-4FBE-BC41-91546B3F5D49}" srcOrd="0" destOrd="3" presId="urn:microsoft.com/office/officeart/2005/8/layout/chevron2"/>
    <dgm:cxn modelId="{26E49BB9-0663-444F-8CDB-31260F364A6F}" type="presParOf" srcId="{0B9236D0-2F06-4081-9CDC-AEB9C8309F83}" destId="{B11B6B9C-96F0-4877-983E-4072E5FF5FB1}" srcOrd="0" destOrd="0" presId="urn:microsoft.com/office/officeart/2005/8/layout/chevron2"/>
    <dgm:cxn modelId="{9DECF951-7F00-4339-B5CF-7A2B6DB8A635}" type="presParOf" srcId="{B11B6B9C-96F0-4877-983E-4072E5FF5FB1}" destId="{BC7F55BD-DE01-482D-96E7-C538F8ABCF65}" srcOrd="0" destOrd="0" presId="urn:microsoft.com/office/officeart/2005/8/layout/chevron2"/>
    <dgm:cxn modelId="{A32DCCC4-07DB-4987-90EA-BB9CED6C1CE9}" type="presParOf" srcId="{B11B6B9C-96F0-4877-983E-4072E5FF5FB1}" destId="{A4DE4131-07B7-4FBE-BC41-91546B3F5D49}" srcOrd="1" destOrd="0" presId="urn:microsoft.com/office/officeart/2005/8/layout/chevron2"/>
    <dgm:cxn modelId="{7960E37D-43D9-4D28-90D6-9B46227EA777}" type="presParOf" srcId="{0B9236D0-2F06-4081-9CDC-AEB9C8309F83}" destId="{68BCBC5A-6AB6-4DD7-9914-31B8352835A8}" srcOrd="1" destOrd="0" presId="urn:microsoft.com/office/officeart/2005/8/layout/chevron2"/>
    <dgm:cxn modelId="{6E795E9F-CC19-400C-B8AD-BCDBD8CEC4E7}" type="presParOf" srcId="{0B9236D0-2F06-4081-9CDC-AEB9C8309F83}" destId="{F0F7C3DF-16E0-40C4-828B-028D39E43874}" srcOrd="2" destOrd="0" presId="urn:microsoft.com/office/officeart/2005/8/layout/chevron2"/>
    <dgm:cxn modelId="{FD018DA5-4F12-4574-AC97-12A13FB9A2E9}" type="presParOf" srcId="{F0F7C3DF-16E0-40C4-828B-028D39E43874}" destId="{36E51DEA-A432-465D-8056-C6365F1733C8}" srcOrd="0" destOrd="0" presId="urn:microsoft.com/office/officeart/2005/8/layout/chevron2"/>
    <dgm:cxn modelId="{0A25ED64-E563-4AA8-BE11-D69A95DD9191}" type="presParOf" srcId="{F0F7C3DF-16E0-40C4-828B-028D39E43874}" destId="{F5F0BA79-C08B-4A30-A442-91694D084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AE074-B88F-4072-A15B-5279D1FBFE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EF2F8A-8700-4922-8C67-E9366E57A984}">
      <dgm:prSet phldrT="[Text]"/>
      <dgm:spPr/>
      <dgm:t>
        <a:bodyPr/>
        <a:lstStyle/>
        <a:p>
          <a:r>
            <a:rPr lang="en-US" dirty="0" smtClean="0"/>
            <a:t>ENGL 828</a:t>
          </a:r>
          <a:endParaRPr lang="en-US" dirty="0"/>
        </a:p>
      </dgm:t>
    </dgm:pt>
    <dgm:pt modelId="{13076ED6-2AEA-4703-9C37-94BB7F9B03A1}" type="parTrans" cxnId="{9E2A0F7D-D053-46EA-BB41-34A285050BA4}">
      <dgm:prSet/>
      <dgm:spPr/>
      <dgm:t>
        <a:bodyPr/>
        <a:lstStyle/>
        <a:p>
          <a:endParaRPr lang="en-US"/>
        </a:p>
      </dgm:t>
    </dgm:pt>
    <dgm:pt modelId="{210D2D52-C07C-4F80-BBDE-30E85A1C17AB}" type="sibTrans" cxnId="{9E2A0F7D-D053-46EA-BB41-34A285050BA4}">
      <dgm:prSet/>
      <dgm:spPr/>
      <dgm:t>
        <a:bodyPr/>
        <a:lstStyle/>
        <a:p>
          <a:endParaRPr lang="en-US"/>
        </a:p>
      </dgm:t>
    </dgm:pt>
    <dgm:pt modelId="{769EDD78-1627-4DFD-90FB-B59417E5CA9E}">
      <dgm:prSet phldrT="[Text]"/>
      <dgm:spPr/>
      <dgm:t>
        <a:bodyPr/>
        <a:lstStyle/>
        <a:p>
          <a:r>
            <a:rPr lang="en-US" dirty="0" smtClean="0"/>
            <a:t>ENGL</a:t>
          </a:r>
        </a:p>
        <a:p>
          <a:r>
            <a:rPr lang="en-US" dirty="0" smtClean="0"/>
            <a:t>846</a:t>
          </a:r>
          <a:endParaRPr lang="en-US" dirty="0"/>
        </a:p>
      </dgm:t>
    </dgm:pt>
    <dgm:pt modelId="{5560CDA1-3F32-42E7-B4A0-77EAE6FB7C50}" type="parTrans" cxnId="{7C6DE6BC-C7B2-4A50-B22E-936CF58E8FEA}">
      <dgm:prSet/>
      <dgm:spPr/>
      <dgm:t>
        <a:bodyPr/>
        <a:lstStyle/>
        <a:p>
          <a:endParaRPr lang="en-US"/>
        </a:p>
      </dgm:t>
    </dgm:pt>
    <dgm:pt modelId="{FD0DE485-AD8A-4D3A-B5CA-0F7B705BD100}" type="sibTrans" cxnId="{7C6DE6BC-C7B2-4A50-B22E-936CF58E8FEA}">
      <dgm:prSet/>
      <dgm:spPr/>
      <dgm:t>
        <a:bodyPr/>
        <a:lstStyle/>
        <a:p>
          <a:endParaRPr lang="en-US"/>
        </a:p>
      </dgm:t>
    </dgm:pt>
    <dgm:pt modelId="{20B86639-8C28-4DB0-AB28-DC3C88A25353}">
      <dgm:prSet phldrT="[Text]"/>
      <dgm:spPr/>
      <dgm:t>
        <a:bodyPr/>
        <a:lstStyle/>
        <a:p>
          <a:r>
            <a:rPr lang="en-US" dirty="0" smtClean="0"/>
            <a:t>ENGL</a:t>
          </a:r>
        </a:p>
        <a:p>
          <a:r>
            <a:rPr lang="en-US" dirty="0" smtClean="0"/>
            <a:t>105</a:t>
          </a:r>
          <a:endParaRPr lang="en-US" dirty="0"/>
        </a:p>
      </dgm:t>
    </dgm:pt>
    <dgm:pt modelId="{DD14991E-95BF-4A2D-BD89-C792F4E6211C}" type="parTrans" cxnId="{219F4923-B2E3-4A37-93A9-643820F1C829}">
      <dgm:prSet/>
      <dgm:spPr/>
      <dgm:t>
        <a:bodyPr/>
        <a:lstStyle/>
        <a:p>
          <a:endParaRPr lang="en-US"/>
        </a:p>
      </dgm:t>
    </dgm:pt>
    <dgm:pt modelId="{33EB5682-58DA-42BF-926A-7F279DAB67E6}" type="sibTrans" cxnId="{219F4923-B2E3-4A37-93A9-643820F1C829}">
      <dgm:prSet/>
      <dgm:spPr/>
      <dgm:t>
        <a:bodyPr/>
        <a:lstStyle/>
        <a:p>
          <a:endParaRPr lang="en-US"/>
        </a:p>
      </dgm:t>
    </dgm:pt>
    <dgm:pt modelId="{24FAE594-8961-47E6-8557-D86D4FF5A0CC}" type="pres">
      <dgm:prSet presAssocID="{D83AE074-B88F-4072-A15B-5279D1FBFE0E}" presName="CompostProcess" presStyleCnt="0">
        <dgm:presLayoutVars>
          <dgm:dir/>
          <dgm:resizeHandles val="exact"/>
        </dgm:presLayoutVars>
      </dgm:prSet>
      <dgm:spPr/>
    </dgm:pt>
    <dgm:pt modelId="{120D308E-8703-462B-9AAD-AB882813826F}" type="pres">
      <dgm:prSet presAssocID="{D83AE074-B88F-4072-A15B-5279D1FBFE0E}" presName="arrow" presStyleLbl="bgShp" presStyleIdx="0" presStyleCnt="1"/>
      <dgm:spPr/>
    </dgm:pt>
    <dgm:pt modelId="{490AF8BC-33C2-4F66-B426-E8A678000EC9}" type="pres">
      <dgm:prSet presAssocID="{D83AE074-B88F-4072-A15B-5279D1FBFE0E}" presName="linearProcess" presStyleCnt="0"/>
      <dgm:spPr/>
    </dgm:pt>
    <dgm:pt modelId="{8E230E7E-F810-41B0-903D-BDD47F2F3DDA}" type="pres">
      <dgm:prSet presAssocID="{C5EF2F8A-8700-4922-8C67-E9366E57A9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190AC-770A-41E8-880E-7C270BFA502A}" type="pres">
      <dgm:prSet presAssocID="{210D2D52-C07C-4F80-BBDE-30E85A1C17AB}" presName="sibTrans" presStyleCnt="0"/>
      <dgm:spPr/>
    </dgm:pt>
    <dgm:pt modelId="{E70A52D9-4D37-4C5A-8706-0FC2F6CEAFD2}" type="pres">
      <dgm:prSet presAssocID="{769EDD78-1627-4DFD-90FB-B59417E5CA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4874-92F2-4743-BDFB-7743D704E440}" type="pres">
      <dgm:prSet presAssocID="{FD0DE485-AD8A-4D3A-B5CA-0F7B705BD100}" presName="sibTrans" presStyleCnt="0"/>
      <dgm:spPr/>
    </dgm:pt>
    <dgm:pt modelId="{C70D9070-201E-4832-B510-0CF06329F18B}" type="pres">
      <dgm:prSet presAssocID="{20B86639-8C28-4DB0-AB28-DC3C88A2535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5EBA0-C13C-4332-8594-0E8A17696D21}" type="presOf" srcId="{D83AE074-B88F-4072-A15B-5279D1FBFE0E}" destId="{24FAE594-8961-47E6-8557-D86D4FF5A0CC}" srcOrd="0" destOrd="0" presId="urn:microsoft.com/office/officeart/2005/8/layout/hProcess9"/>
    <dgm:cxn modelId="{B21CF688-7E4B-461E-B069-D1957C361B10}" type="presOf" srcId="{20B86639-8C28-4DB0-AB28-DC3C88A25353}" destId="{C70D9070-201E-4832-B510-0CF06329F18B}" srcOrd="0" destOrd="0" presId="urn:microsoft.com/office/officeart/2005/8/layout/hProcess9"/>
    <dgm:cxn modelId="{C0C8347E-5BC4-49E6-AB20-7CCF0CB7B827}" type="presOf" srcId="{769EDD78-1627-4DFD-90FB-B59417E5CA9E}" destId="{E70A52D9-4D37-4C5A-8706-0FC2F6CEAFD2}" srcOrd="0" destOrd="0" presId="urn:microsoft.com/office/officeart/2005/8/layout/hProcess9"/>
    <dgm:cxn modelId="{7C6DE6BC-C7B2-4A50-B22E-936CF58E8FEA}" srcId="{D83AE074-B88F-4072-A15B-5279D1FBFE0E}" destId="{769EDD78-1627-4DFD-90FB-B59417E5CA9E}" srcOrd="1" destOrd="0" parTransId="{5560CDA1-3F32-42E7-B4A0-77EAE6FB7C50}" sibTransId="{FD0DE485-AD8A-4D3A-B5CA-0F7B705BD100}"/>
    <dgm:cxn modelId="{219F4923-B2E3-4A37-93A9-643820F1C829}" srcId="{D83AE074-B88F-4072-A15B-5279D1FBFE0E}" destId="{20B86639-8C28-4DB0-AB28-DC3C88A25353}" srcOrd="2" destOrd="0" parTransId="{DD14991E-95BF-4A2D-BD89-C792F4E6211C}" sibTransId="{33EB5682-58DA-42BF-926A-7F279DAB67E6}"/>
    <dgm:cxn modelId="{94A72A91-3981-4FEE-AE8A-C9F2FB5C3323}" type="presOf" srcId="{C5EF2F8A-8700-4922-8C67-E9366E57A984}" destId="{8E230E7E-F810-41B0-903D-BDD47F2F3DDA}" srcOrd="0" destOrd="0" presId="urn:microsoft.com/office/officeart/2005/8/layout/hProcess9"/>
    <dgm:cxn modelId="{9E2A0F7D-D053-46EA-BB41-34A285050BA4}" srcId="{D83AE074-B88F-4072-A15B-5279D1FBFE0E}" destId="{C5EF2F8A-8700-4922-8C67-E9366E57A984}" srcOrd="0" destOrd="0" parTransId="{13076ED6-2AEA-4703-9C37-94BB7F9B03A1}" sibTransId="{210D2D52-C07C-4F80-BBDE-30E85A1C17AB}"/>
    <dgm:cxn modelId="{184EE69F-82D2-4956-967C-74CE6B430B29}" type="presParOf" srcId="{24FAE594-8961-47E6-8557-D86D4FF5A0CC}" destId="{120D308E-8703-462B-9AAD-AB882813826F}" srcOrd="0" destOrd="0" presId="urn:microsoft.com/office/officeart/2005/8/layout/hProcess9"/>
    <dgm:cxn modelId="{BE30E774-CA2D-4EEF-9144-E2B658AC215B}" type="presParOf" srcId="{24FAE594-8961-47E6-8557-D86D4FF5A0CC}" destId="{490AF8BC-33C2-4F66-B426-E8A678000EC9}" srcOrd="1" destOrd="0" presId="urn:microsoft.com/office/officeart/2005/8/layout/hProcess9"/>
    <dgm:cxn modelId="{EE1E6FBB-9313-4D7A-BA4D-8AE9E8BC7CA5}" type="presParOf" srcId="{490AF8BC-33C2-4F66-B426-E8A678000EC9}" destId="{8E230E7E-F810-41B0-903D-BDD47F2F3DDA}" srcOrd="0" destOrd="0" presId="urn:microsoft.com/office/officeart/2005/8/layout/hProcess9"/>
    <dgm:cxn modelId="{B9DE2E37-C2D9-42F5-8ECC-F320DA34438C}" type="presParOf" srcId="{490AF8BC-33C2-4F66-B426-E8A678000EC9}" destId="{2E3190AC-770A-41E8-880E-7C270BFA502A}" srcOrd="1" destOrd="0" presId="urn:microsoft.com/office/officeart/2005/8/layout/hProcess9"/>
    <dgm:cxn modelId="{DC660144-3B06-446F-A13E-F218B73CF21E}" type="presParOf" srcId="{490AF8BC-33C2-4F66-B426-E8A678000EC9}" destId="{E70A52D9-4D37-4C5A-8706-0FC2F6CEAFD2}" srcOrd="2" destOrd="0" presId="urn:microsoft.com/office/officeart/2005/8/layout/hProcess9"/>
    <dgm:cxn modelId="{56E6B8FF-D74E-4569-B4A4-08A48D5BDB94}" type="presParOf" srcId="{490AF8BC-33C2-4F66-B426-E8A678000EC9}" destId="{6D824874-92F2-4743-BDFB-7743D704E440}" srcOrd="3" destOrd="0" presId="urn:microsoft.com/office/officeart/2005/8/layout/hProcess9"/>
    <dgm:cxn modelId="{BB8619B8-F81E-4375-92A6-8C700984A2C6}" type="presParOf" srcId="{490AF8BC-33C2-4F66-B426-E8A678000EC9}" destId="{C70D9070-201E-4832-B510-0CF06329F1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7B1C8-3619-43E1-A875-BBC1DD828EAC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F08BD7-86C7-4BEC-B2A7-D5C62B190D59}">
      <dgm:prSet phldrT="[Text]"/>
      <dgm:spPr/>
      <dgm:t>
        <a:bodyPr/>
        <a:lstStyle/>
        <a:p>
          <a:r>
            <a:rPr lang="en-US" dirty="0" smtClean="0"/>
            <a:t>Accelerated </a:t>
          </a:r>
        </a:p>
        <a:p>
          <a:r>
            <a:rPr lang="en-US" dirty="0" smtClean="0"/>
            <a:t>Developmental</a:t>
          </a:r>
        </a:p>
        <a:p>
          <a:r>
            <a:rPr lang="en-US" dirty="0" smtClean="0"/>
            <a:t>Education</a:t>
          </a:r>
        </a:p>
        <a:p>
          <a:r>
            <a:rPr lang="en-US" dirty="0" smtClean="0"/>
            <a:t>(ADE)</a:t>
          </a:r>
          <a:endParaRPr lang="en-US" dirty="0"/>
        </a:p>
      </dgm:t>
    </dgm:pt>
    <dgm:pt modelId="{47CC653A-853C-4BE1-9BFF-B9EDEAB7A0FD}" type="parTrans" cxnId="{851F8B54-D008-42E2-B17F-3197A8E3FCAA}">
      <dgm:prSet/>
      <dgm:spPr/>
      <dgm:t>
        <a:bodyPr/>
        <a:lstStyle/>
        <a:p>
          <a:endParaRPr lang="en-US"/>
        </a:p>
      </dgm:t>
    </dgm:pt>
    <dgm:pt modelId="{D030EEB5-F604-4974-9295-04612F0B0824}" type="sibTrans" cxnId="{851F8B54-D008-42E2-B17F-3197A8E3FCAA}">
      <dgm:prSet/>
      <dgm:spPr/>
      <dgm:t>
        <a:bodyPr/>
        <a:lstStyle/>
        <a:p>
          <a:endParaRPr lang="en-US"/>
        </a:p>
      </dgm:t>
    </dgm:pt>
    <dgm:pt modelId="{1F8DCB75-DEE4-4487-9469-14A1DF8592A5}">
      <dgm:prSet phldrT="[Text]"/>
      <dgm:spPr/>
      <dgm:t>
        <a:bodyPr/>
        <a:lstStyle/>
        <a:p>
          <a:r>
            <a:rPr lang="en-US" dirty="0" smtClean="0"/>
            <a:t>Educational Access Center – Gateway </a:t>
          </a:r>
          <a:endParaRPr lang="en-US" dirty="0"/>
        </a:p>
      </dgm:t>
    </dgm:pt>
    <dgm:pt modelId="{B3F70C74-F411-42B9-B8E6-7029958E5AA1}" type="parTrans" cxnId="{2097317B-0190-4CC4-921C-B4019FF06747}">
      <dgm:prSet/>
      <dgm:spPr/>
      <dgm:t>
        <a:bodyPr/>
        <a:lstStyle/>
        <a:p>
          <a:endParaRPr lang="en-US"/>
        </a:p>
      </dgm:t>
    </dgm:pt>
    <dgm:pt modelId="{E7457C02-0C1D-4296-A012-71B58ADDD1E1}" type="sibTrans" cxnId="{2097317B-0190-4CC4-921C-B4019FF06747}">
      <dgm:prSet/>
      <dgm:spPr/>
      <dgm:t>
        <a:bodyPr/>
        <a:lstStyle/>
        <a:p>
          <a:endParaRPr lang="en-US"/>
        </a:p>
      </dgm:t>
    </dgm:pt>
    <dgm:pt modelId="{66D554CF-264A-4D9E-B0D1-DA296D175470}">
      <dgm:prSet phldrT="[Text]"/>
      <dgm:spPr/>
      <dgm:t>
        <a:bodyPr/>
        <a:lstStyle/>
        <a:p>
          <a:r>
            <a:rPr lang="en-US" dirty="0" smtClean="0"/>
            <a:t>AB 705 Response</a:t>
          </a:r>
          <a:endParaRPr lang="en-US" dirty="0"/>
        </a:p>
      </dgm:t>
    </dgm:pt>
    <dgm:pt modelId="{60C76449-4FB9-44EF-9DBC-22A4CFA4774B}" type="parTrans" cxnId="{C6B352B7-E08C-45A7-AB24-20EE99A52A21}">
      <dgm:prSet/>
      <dgm:spPr/>
      <dgm:t>
        <a:bodyPr/>
        <a:lstStyle/>
        <a:p>
          <a:endParaRPr lang="en-US"/>
        </a:p>
      </dgm:t>
    </dgm:pt>
    <dgm:pt modelId="{E80D6BD1-4E70-4C4A-A4E6-1A09BF790384}" type="sibTrans" cxnId="{C6B352B7-E08C-45A7-AB24-20EE99A52A21}">
      <dgm:prSet/>
      <dgm:spPr/>
      <dgm:t>
        <a:bodyPr/>
        <a:lstStyle/>
        <a:p>
          <a:endParaRPr lang="en-US"/>
        </a:p>
      </dgm:t>
    </dgm:pt>
    <dgm:pt modelId="{BD9313D8-DAAB-4FF0-83C4-E79E4DC3B631}">
      <dgm:prSet phldrT="[Text]"/>
      <dgm:spPr/>
      <dgm:t>
        <a:bodyPr/>
        <a:lstStyle/>
        <a:p>
          <a:r>
            <a:rPr lang="en-US" dirty="0" smtClean="0"/>
            <a:t>The Learning Commons </a:t>
          </a:r>
          <a:endParaRPr lang="en-US" dirty="0"/>
        </a:p>
      </dgm:t>
    </dgm:pt>
    <dgm:pt modelId="{92D8C70C-2507-4135-B54C-5E2EEF83E8A1}" type="parTrans" cxnId="{ED43EC66-9B7D-4BD6-A780-94D0A187C4E7}">
      <dgm:prSet/>
      <dgm:spPr/>
      <dgm:t>
        <a:bodyPr/>
        <a:lstStyle/>
        <a:p>
          <a:endParaRPr lang="en-US"/>
        </a:p>
      </dgm:t>
    </dgm:pt>
    <dgm:pt modelId="{2F5EF694-9016-494D-8E68-B1193408FFDE}" type="sibTrans" cxnId="{ED43EC66-9B7D-4BD6-A780-94D0A187C4E7}">
      <dgm:prSet/>
      <dgm:spPr/>
      <dgm:t>
        <a:bodyPr/>
        <a:lstStyle/>
        <a:p>
          <a:endParaRPr lang="en-US"/>
        </a:p>
      </dgm:t>
    </dgm:pt>
    <dgm:pt modelId="{934A4156-942E-4A4A-94F3-11402F16AB92}" type="pres">
      <dgm:prSet presAssocID="{5897B1C8-3619-43E1-A875-BBC1DD828EA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CDE04-97BC-4314-BF30-F64BCF1AB04E}" type="pres">
      <dgm:prSet presAssocID="{5897B1C8-3619-43E1-A875-BBC1DD828EA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3CB8-B0F8-4320-BEDB-2AF8B1E4CF5B}" type="pres">
      <dgm:prSet presAssocID="{5897B1C8-3619-43E1-A875-BBC1DD828EA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B7EB2-8F62-4CC0-AD76-7BD325EEA45E}" type="pres">
      <dgm:prSet presAssocID="{5897B1C8-3619-43E1-A875-BBC1DD828EA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8EA09-E042-4585-8997-58AA0A7F3AB7}" type="pres">
      <dgm:prSet presAssocID="{5897B1C8-3619-43E1-A875-BBC1DD828EA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7317B-0190-4CC4-921C-B4019FF06747}" srcId="{5897B1C8-3619-43E1-A875-BBC1DD828EAC}" destId="{1F8DCB75-DEE4-4487-9469-14A1DF8592A5}" srcOrd="1" destOrd="0" parTransId="{B3F70C74-F411-42B9-B8E6-7029958E5AA1}" sibTransId="{E7457C02-0C1D-4296-A012-71B58ADDD1E1}"/>
    <dgm:cxn modelId="{ED43EC66-9B7D-4BD6-A780-94D0A187C4E7}" srcId="{5897B1C8-3619-43E1-A875-BBC1DD828EAC}" destId="{BD9313D8-DAAB-4FF0-83C4-E79E4DC3B631}" srcOrd="3" destOrd="0" parTransId="{92D8C70C-2507-4135-B54C-5E2EEF83E8A1}" sibTransId="{2F5EF694-9016-494D-8E68-B1193408FFDE}"/>
    <dgm:cxn modelId="{C6B352B7-E08C-45A7-AB24-20EE99A52A21}" srcId="{5897B1C8-3619-43E1-A875-BBC1DD828EAC}" destId="{66D554CF-264A-4D9E-B0D1-DA296D175470}" srcOrd="2" destOrd="0" parTransId="{60C76449-4FB9-44EF-9DBC-22A4CFA4774B}" sibTransId="{E80D6BD1-4E70-4C4A-A4E6-1A09BF790384}"/>
    <dgm:cxn modelId="{AB6CD964-6DCC-4207-B69A-F2B3309D8171}" type="presOf" srcId="{BD9313D8-DAAB-4FF0-83C4-E79E4DC3B631}" destId="{84B8EA09-E042-4585-8997-58AA0A7F3AB7}" srcOrd="0" destOrd="0" presId="urn:microsoft.com/office/officeart/2005/8/layout/pyramid4"/>
    <dgm:cxn modelId="{AFBE93E8-6C52-4155-9552-B194909F93D7}" type="presOf" srcId="{1F8DCB75-DEE4-4487-9469-14A1DF8592A5}" destId="{A79A3CB8-B0F8-4320-BEDB-2AF8B1E4CF5B}" srcOrd="0" destOrd="0" presId="urn:microsoft.com/office/officeart/2005/8/layout/pyramid4"/>
    <dgm:cxn modelId="{851F8B54-D008-42E2-B17F-3197A8E3FCAA}" srcId="{5897B1C8-3619-43E1-A875-BBC1DD828EAC}" destId="{2EF08BD7-86C7-4BEC-B2A7-D5C62B190D59}" srcOrd="0" destOrd="0" parTransId="{47CC653A-853C-4BE1-9BFF-B9EDEAB7A0FD}" sibTransId="{D030EEB5-F604-4974-9295-04612F0B0824}"/>
    <dgm:cxn modelId="{5D73235D-3349-4C08-8948-F21BD7F54F73}" type="presOf" srcId="{5897B1C8-3619-43E1-A875-BBC1DD828EAC}" destId="{934A4156-942E-4A4A-94F3-11402F16AB92}" srcOrd="0" destOrd="0" presId="urn:microsoft.com/office/officeart/2005/8/layout/pyramid4"/>
    <dgm:cxn modelId="{0704E90A-37A8-4D36-81E9-3D597FF4F5C3}" type="presOf" srcId="{2EF08BD7-86C7-4BEC-B2A7-D5C62B190D59}" destId="{4EACDE04-97BC-4314-BF30-F64BCF1AB04E}" srcOrd="0" destOrd="0" presId="urn:microsoft.com/office/officeart/2005/8/layout/pyramid4"/>
    <dgm:cxn modelId="{25750130-6526-4381-9A65-B8AFECCD2D31}" type="presOf" srcId="{66D554CF-264A-4D9E-B0D1-DA296D175470}" destId="{A57B7EB2-8F62-4CC0-AD76-7BD325EEA45E}" srcOrd="0" destOrd="0" presId="urn:microsoft.com/office/officeart/2005/8/layout/pyramid4"/>
    <dgm:cxn modelId="{E71FD90A-D63E-4D2E-BF19-DE638B77772F}" type="presParOf" srcId="{934A4156-942E-4A4A-94F3-11402F16AB92}" destId="{4EACDE04-97BC-4314-BF30-F64BCF1AB04E}" srcOrd="0" destOrd="0" presId="urn:microsoft.com/office/officeart/2005/8/layout/pyramid4"/>
    <dgm:cxn modelId="{BB611C94-48A6-4100-9675-3AFC2E4352DF}" type="presParOf" srcId="{934A4156-942E-4A4A-94F3-11402F16AB92}" destId="{A79A3CB8-B0F8-4320-BEDB-2AF8B1E4CF5B}" srcOrd="1" destOrd="0" presId="urn:microsoft.com/office/officeart/2005/8/layout/pyramid4"/>
    <dgm:cxn modelId="{C258D366-E865-4012-B0FB-0503581F6B85}" type="presParOf" srcId="{934A4156-942E-4A4A-94F3-11402F16AB92}" destId="{A57B7EB2-8F62-4CC0-AD76-7BD325EEA45E}" srcOrd="2" destOrd="0" presId="urn:microsoft.com/office/officeart/2005/8/layout/pyramid4"/>
    <dgm:cxn modelId="{3BE7C185-B90D-4DB4-B1F4-6FDB9330AC2D}" type="presParOf" srcId="{934A4156-942E-4A4A-94F3-11402F16AB92}" destId="{84B8EA09-E042-4585-8997-58AA0A7F3AB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55BD-DE01-482D-96E7-C538F8ABCF65}">
      <dsp:nvSpPr>
        <dsp:cNvPr id="0" name=""/>
        <dsp:cNvSpPr/>
      </dsp:nvSpPr>
      <dsp:spPr>
        <a:xfrm rot="5400000">
          <a:off x="-503879" y="511925"/>
          <a:ext cx="3359199" cy="23514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2017</a:t>
          </a:r>
          <a:endParaRPr lang="en-US" sz="6500" kern="1200" dirty="0"/>
        </a:p>
      </dsp:txBody>
      <dsp:txXfrm rot="-5400000">
        <a:off x="2" y="1183765"/>
        <a:ext cx="2351439" cy="1007760"/>
      </dsp:txXfrm>
    </dsp:sp>
    <dsp:sp modelId="{A4DE4131-07B7-4FBE-BC41-91546B3F5D49}">
      <dsp:nvSpPr>
        <dsp:cNvPr id="0" name=""/>
        <dsp:cNvSpPr/>
      </dsp:nvSpPr>
      <dsp:spPr>
        <a:xfrm rot="5400000">
          <a:off x="5800601" y="-3441116"/>
          <a:ext cx="2183479" cy="9081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AB 705 is drafted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 </a:t>
          </a:r>
          <a:r>
            <a:rPr lang="en-US" sz="2400" kern="1200" dirty="0" err="1" smtClean="0"/>
            <a:t>yr</a:t>
          </a:r>
          <a:r>
            <a:rPr lang="en-US" sz="2400" kern="1200" dirty="0" smtClean="0"/>
            <a:t> timeline to enter &amp; complete transfer-level </a:t>
          </a:r>
          <a:r>
            <a:rPr lang="en-US" sz="2400" kern="1200" dirty="0" err="1" smtClean="0"/>
            <a:t>Engl</a:t>
          </a:r>
          <a:r>
            <a:rPr lang="en-US" sz="2400" kern="1200" dirty="0" smtClean="0"/>
            <a:t> &amp; Math</a:t>
          </a:r>
          <a:endParaRPr lang="en-US" sz="2400" kern="1200" dirty="0"/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 qualifications for English language learners or students w/ disability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ESL faculty insert language to protect credit ESL opportunities for students</a:t>
          </a:r>
          <a:endParaRPr lang="en-US" sz="2400" kern="1200" dirty="0"/>
        </a:p>
      </dsp:txBody>
      <dsp:txXfrm rot="-5400000">
        <a:off x="2351440" y="114634"/>
        <a:ext cx="8975214" cy="1970301"/>
      </dsp:txXfrm>
    </dsp:sp>
    <dsp:sp modelId="{36E51DEA-A432-465D-8056-C6365F1733C8}">
      <dsp:nvSpPr>
        <dsp:cNvPr id="0" name=""/>
        <dsp:cNvSpPr/>
      </dsp:nvSpPr>
      <dsp:spPr>
        <a:xfrm rot="5400000">
          <a:off x="-503879" y="3770898"/>
          <a:ext cx="3359199" cy="2351439"/>
        </a:xfrm>
        <a:prstGeom prst="chevron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2018</a:t>
          </a:r>
          <a:endParaRPr lang="en-US" sz="6500" kern="1200" dirty="0"/>
        </a:p>
      </dsp:txBody>
      <dsp:txXfrm rot="-5400000">
        <a:off x="2" y="4442738"/>
        <a:ext cx="2351439" cy="1007760"/>
      </dsp:txXfrm>
    </dsp:sp>
    <dsp:sp modelId="{F5F0BA79-C08B-4A30-A442-91694D084926}">
      <dsp:nvSpPr>
        <dsp:cNvPr id="0" name=""/>
        <dsp:cNvSpPr/>
      </dsp:nvSpPr>
      <dsp:spPr>
        <a:xfrm rot="5400000">
          <a:off x="5629591" y="-182143"/>
          <a:ext cx="2525499" cy="9081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 705 signed into law; 2 implementation teams, 2 timelines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Fall 2019 – </a:t>
          </a:r>
          <a:r>
            <a:rPr lang="en-US" sz="2000" kern="1200" dirty="0" err="1" smtClean="0"/>
            <a:t>Engl</a:t>
          </a:r>
          <a:r>
            <a:rPr lang="en-US" sz="2000" kern="1200" dirty="0" smtClean="0"/>
            <a:t>/Math compliance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Fall 2020 – ESL compliance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 1805 (Irwin) – Students will be made aware of their right to enter transfer-level English (ESL added “and credit ESL”)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Default Placement Rules issued – many colleges adopted to use for placement </a:t>
          </a:r>
          <a:endParaRPr lang="en-US" sz="2000" kern="1200" dirty="0"/>
        </a:p>
      </dsp:txBody>
      <dsp:txXfrm rot="-5400000">
        <a:off x="2351440" y="3219293"/>
        <a:ext cx="8958518" cy="2278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D308E-8703-462B-9AAD-AB882813826F}">
      <dsp:nvSpPr>
        <dsp:cNvPr id="0" name=""/>
        <dsp:cNvSpPr/>
      </dsp:nvSpPr>
      <dsp:spPr>
        <a:xfrm>
          <a:off x="662706" y="0"/>
          <a:ext cx="7510674" cy="57058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30E7E-F810-41B0-903D-BDD47F2F3DDA}">
      <dsp:nvSpPr>
        <dsp:cNvPr id="0" name=""/>
        <dsp:cNvSpPr/>
      </dsp:nvSpPr>
      <dsp:spPr>
        <a:xfrm>
          <a:off x="164382" y="1711761"/>
          <a:ext cx="2650826" cy="2282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ENGL 828</a:t>
          </a:r>
          <a:endParaRPr lang="en-US" sz="5300" kern="1200" dirty="0"/>
        </a:p>
      </dsp:txBody>
      <dsp:txXfrm>
        <a:off x="275797" y="1823176"/>
        <a:ext cx="2427996" cy="2059518"/>
      </dsp:txXfrm>
    </dsp:sp>
    <dsp:sp modelId="{E70A52D9-4D37-4C5A-8706-0FC2F6CEAFD2}">
      <dsp:nvSpPr>
        <dsp:cNvPr id="0" name=""/>
        <dsp:cNvSpPr/>
      </dsp:nvSpPr>
      <dsp:spPr>
        <a:xfrm>
          <a:off x="3092630" y="1711761"/>
          <a:ext cx="2650826" cy="2282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ENGL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846</a:t>
          </a:r>
          <a:endParaRPr lang="en-US" sz="5300" kern="1200" dirty="0"/>
        </a:p>
      </dsp:txBody>
      <dsp:txXfrm>
        <a:off x="3204045" y="1823176"/>
        <a:ext cx="2427996" cy="2059518"/>
      </dsp:txXfrm>
    </dsp:sp>
    <dsp:sp modelId="{C70D9070-201E-4832-B510-0CF06329F18B}">
      <dsp:nvSpPr>
        <dsp:cNvPr id="0" name=""/>
        <dsp:cNvSpPr/>
      </dsp:nvSpPr>
      <dsp:spPr>
        <a:xfrm>
          <a:off x="6020879" y="1711761"/>
          <a:ext cx="2650826" cy="2282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ENGL</a:t>
          </a:r>
        </a:p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105</a:t>
          </a:r>
          <a:endParaRPr lang="en-US" sz="5300" kern="1200" dirty="0"/>
        </a:p>
      </dsp:txBody>
      <dsp:txXfrm>
        <a:off x="6132294" y="1823176"/>
        <a:ext cx="2427996" cy="2059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CDE04-97BC-4314-BF30-F64BCF1AB04E}">
      <dsp:nvSpPr>
        <dsp:cNvPr id="0" name=""/>
        <dsp:cNvSpPr/>
      </dsp:nvSpPr>
      <dsp:spPr>
        <a:xfrm>
          <a:off x="3373561" y="0"/>
          <a:ext cx="2885044" cy="288504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Accelerated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(ADE)</a:t>
          </a:r>
          <a:endParaRPr lang="en-US" sz="1600" kern="1200" dirty="0"/>
        </a:p>
      </dsp:txBody>
      <dsp:txXfrm>
        <a:off x="4094822" y="1442522"/>
        <a:ext cx="1442522" cy="1442522"/>
      </dsp:txXfrm>
    </dsp:sp>
    <dsp:sp modelId="{A79A3CB8-B0F8-4320-BEDB-2AF8B1E4CF5B}">
      <dsp:nvSpPr>
        <dsp:cNvPr id="0" name=""/>
        <dsp:cNvSpPr/>
      </dsp:nvSpPr>
      <dsp:spPr>
        <a:xfrm>
          <a:off x="1931039" y="2885044"/>
          <a:ext cx="2885044" cy="2885044"/>
        </a:xfrm>
        <a:prstGeom prst="triangle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Educational Access Center – Gateway </a:t>
          </a:r>
          <a:endParaRPr lang="en-US" sz="1600" kern="1200" dirty="0"/>
        </a:p>
      </dsp:txBody>
      <dsp:txXfrm>
        <a:off x="2652300" y="4327566"/>
        <a:ext cx="1442522" cy="1442522"/>
      </dsp:txXfrm>
    </dsp:sp>
    <dsp:sp modelId="{A57B7EB2-8F62-4CC0-AD76-7BD325EEA45E}">
      <dsp:nvSpPr>
        <dsp:cNvPr id="0" name=""/>
        <dsp:cNvSpPr/>
      </dsp:nvSpPr>
      <dsp:spPr>
        <a:xfrm rot="10800000">
          <a:off x="3373561" y="2885044"/>
          <a:ext cx="2885044" cy="2885044"/>
        </a:xfrm>
        <a:prstGeom prst="triangle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AB 705 Response</a:t>
          </a:r>
          <a:endParaRPr lang="en-US" sz="1600" kern="1200" dirty="0"/>
        </a:p>
      </dsp:txBody>
      <dsp:txXfrm rot="10800000">
        <a:off x="4094822" y="2885044"/>
        <a:ext cx="1442522" cy="1442522"/>
      </dsp:txXfrm>
    </dsp:sp>
    <dsp:sp modelId="{84B8EA09-E042-4585-8997-58AA0A7F3AB7}">
      <dsp:nvSpPr>
        <dsp:cNvPr id="0" name=""/>
        <dsp:cNvSpPr/>
      </dsp:nvSpPr>
      <dsp:spPr>
        <a:xfrm>
          <a:off x="4816083" y="2885044"/>
          <a:ext cx="2885044" cy="2885044"/>
        </a:xfrm>
        <a:prstGeom prst="triangle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Learning Commons </a:t>
          </a:r>
          <a:endParaRPr lang="en-US" sz="1600" kern="1200" dirty="0"/>
        </a:p>
      </dsp:txBody>
      <dsp:txXfrm>
        <a:off x="5537344" y="4327566"/>
        <a:ext cx="1442522" cy="144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B8E57-6FA5-4F6C-B0CD-2200862D114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7036-B7AB-4F5D-826A-C64611B6C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868224"/>
            <a:ext cx="8361229" cy="2098226"/>
          </a:xfrm>
        </p:spPr>
        <p:txBody>
          <a:bodyPr/>
          <a:lstStyle/>
          <a:p>
            <a:r>
              <a:rPr lang="en-US" sz="9600" dirty="0" smtClean="0"/>
              <a:t>AB 705 </a:t>
            </a:r>
            <a:br>
              <a:rPr lang="en-US" sz="9600" dirty="0" smtClean="0"/>
            </a:br>
            <a:r>
              <a:rPr lang="en-US" sz="9600" dirty="0" smtClean="0"/>
              <a:t>Deep dive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127" y="5104142"/>
            <a:ext cx="8361229" cy="1086237"/>
          </a:xfrm>
        </p:spPr>
        <p:txBody>
          <a:bodyPr/>
          <a:lstStyle/>
          <a:p>
            <a:r>
              <a:rPr lang="en-US" dirty="0" smtClean="0"/>
              <a:t>Leigh Anne Shaw</a:t>
            </a:r>
            <a:r>
              <a:rPr lang="en-US" dirty="0"/>
              <a:t>, David </a:t>
            </a:r>
            <a:r>
              <a:rPr lang="en-US" dirty="0" smtClean="0"/>
              <a:t>Hasson, Melissa </a:t>
            </a:r>
            <a:r>
              <a:rPr lang="en-US" dirty="0"/>
              <a:t>Matthews, Jarrod </a:t>
            </a:r>
            <a:r>
              <a:rPr lang="en-US" dirty="0" smtClean="0"/>
              <a:t>Feiner</a:t>
            </a:r>
            <a:endParaRPr lang="en-US" dirty="0"/>
          </a:p>
        </p:txBody>
      </p:sp>
      <p:pic>
        <p:nvPicPr>
          <p:cNvPr id="5122" name="Picture 2" descr="Image result for scuba d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11" y="919263"/>
            <a:ext cx="6419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37823"/>
              </p:ext>
            </p:extLst>
          </p:nvPr>
        </p:nvGraphicFramePr>
        <p:xfrm>
          <a:off x="865764" y="1488151"/>
          <a:ext cx="11118712" cy="322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839">
                  <a:extLst>
                    <a:ext uri="{9D8B030D-6E8A-4147-A177-3AD203B41FA5}">
                      <a16:colId xmlns:a16="http://schemas.microsoft.com/office/drawing/2014/main" val="2168373988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760360431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1737550962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2006620855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2144737351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1269530429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2458551087"/>
                    </a:ext>
                  </a:extLst>
                </a:gridCol>
                <a:gridCol w="1389839">
                  <a:extLst>
                    <a:ext uri="{9D8B030D-6E8A-4147-A177-3AD203B41FA5}">
                      <a16:colId xmlns:a16="http://schemas.microsoft.com/office/drawing/2014/main" val="175978945"/>
                    </a:ext>
                  </a:extLst>
                </a:gridCol>
              </a:tblGrid>
              <a:tr h="1299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Levels</a:t>
                      </a:r>
                      <a:r>
                        <a:rPr lang="en-US" baseline="0" dirty="0" smtClean="0"/>
                        <a:t> below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Levels</a:t>
                      </a:r>
                      <a:r>
                        <a:rPr lang="en-US" baseline="0" dirty="0" smtClean="0"/>
                        <a:t> below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Level</a:t>
                      </a:r>
                      <a:r>
                        <a:rPr lang="en-US" baseline="0" dirty="0" smtClean="0"/>
                        <a:t> below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Persistence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Level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Pathway Throughput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464577"/>
                  </a:ext>
                </a:extLst>
              </a:tr>
              <a:tr h="527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6.6%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5226276"/>
                  </a:ext>
                </a:extLst>
              </a:tr>
              <a:tr h="527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13.8%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7107348"/>
                  </a:ext>
                </a:extLst>
              </a:tr>
              <a:tr h="527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28.8%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897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7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SLAM Pathway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7399" y="117566"/>
          <a:ext cx="6468893" cy="667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4740">
                  <a:extLst>
                    <a:ext uri="{9D8B030D-6E8A-4147-A177-3AD203B41FA5}">
                      <a16:colId xmlns:a16="http://schemas.microsoft.com/office/drawing/2014/main" val="4043686173"/>
                    </a:ext>
                  </a:extLst>
                </a:gridCol>
                <a:gridCol w="1315616">
                  <a:extLst>
                    <a:ext uri="{9D8B030D-6E8A-4147-A177-3AD203B41FA5}">
                      <a16:colId xmlns:a16="http://schemas.microsoft.com/office/drawing/2014/main" val="2989755797"/>
                    </a:ext>
                  </a:extLst>
                </a:gridCol>
                <a:gridCol w="1527214">
                  <a:extLst>
                    <a:ext uri="{9D8B030D-6E8A-4147-A177-3AD203B41FA5}">
                      <a16:colId xmlns:a16="http://schemas.microsoft.com/office/drawing/2014/main" val="1611884778"/>
                    </a:ext>
                  </a:extLst>
                </a:gridCol>
                <a:gridCol w="1421260">
                  <a:extLst>
                    <a:ext uri="{9D8B030D-6E8A-4147-A177-3AD203B41FA5}">
                      <a16:colId xmlns:a16="http://schemas.microsoft.com/office/drawing/2014/main" val="1998438941"/>
                    </a:ext>
                  </a:extLst>
                </a:gridCol>
                <a:gridCol w="1390063">
                  <a:extLst>
                    <a:ext uri="{9D8B030D-6E8A-4147-A177-3AD203B41FA5}">
                      <a16:colId xmlns:a16="http://schemas.microsoft.com/office/drawing/2014/main" val="1415426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SLAM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Rec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success w/out co-</a:t>
                      </a:r>
                      <a:r>
                        <a:rPr lang="en-US" dirty="0" err="1" smtClean="0"/>
                        <a:t>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</a:t>
                      </a:r>
                      <a:r>
                        <a:rPr lang="en-US" dirty="0" err="1" smtClean="0"/>
                        <a:t>req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 </a:t>
                      </a:r>
                      <a:r>
                        <a:rPr lang="en-US" dirty="0" err="1" smtClean="0"/>
                        <a:t>Alg</a:t>
                      </a:r>
                      <a:r>
                        <a:rPr lang="en-US" dirty="0" smtClean="0"/>
                        <a:t> 1/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Intergrated</a:t>
                      </a:r>
                      <a:r>
                        <a:rPr lang="en-US" baseline="0" dirty="0" smtClean="0"/>
                        <a:t> Math 2 not taken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r>
                        <a:rPr lang="en-US" baseline="0" dirty="0" smtClean="0"/>
                        <a:t> to Statistics </a:t>
                      </a:r>
                    </a:p>
                    <a:p>
                      <a:pPr algn="ctr"/>
                      <a:r>
                        <a:rPr lang="en-US" baseline="0" dirty="0" smtClean="0"/>
                        <a:t>MATH 190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890 strongly</a:t>
                      </a:r>
                      <a:r>
                        <a:rPr lang="en-US" baseline="0" dirty="0" smtClean="0"/>
                        <a:t> rec’d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25931"/>
                  </a:ext>
                </a:extLst>
              </a:tr>
              <a:tr h="133592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 </a:t>
                      </a:r>
                      <a:r>
                        <a:rPr lang="en-US" dirty="0" err="1" smtClean="0"/>
                        <a:t>Alg</a:t>
                      </a:r>
                      <a:r>
                        <a:rPr lang="en-US" dirty="0" smtClean="0"/>
                        <a:t> 1/ Integrated</a:t>
                      </a:r>
                      <a:r>
                        <a:rPr lang="en-US" baseline="0" dirty="0" smtClean="0"/>
                        <a:t> Math 2 w/ a grade ≤ C-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890</a:t>
                      </a:r>
                      <a:r>
                        <a:rPr lang="en-US" baseline="0" dirty="0" smtClean="0"/>
                        <a:t> rec’d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Less than 2.3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Math for Elem</a:t>
                      </a:r>
                      <a:r>
                        <a:rPr lang="en-US" b="0" baseline="0" dirty="0" smtClean="0"/>
                        <a:t> School Teachers MATH 150</a:t>
                      </a:r>
                    </a:p>
                    <a:p>
                      <a:pPr algn="ctr"/>
                      <a:endParaRPr lang="en-US" b="0" baseline="0" dirty="0" smtClean="0"/>
                    </a:p>
                    <a:p>
                      <a:pPr algn="ctr"/>
                      <a:r>
                        <a:rPr lang="en-US" b="0" baseline="0" dirty="0" smtClean="0"/>
                        <a:t>Statistics </a:t>
                      </a:r>
                    </a:p>
                    <a:p>
                      <a:pPr algn="ctr"/>
                      <a:r>
                        <a:rPr lang="en-US" b="0" baseline="0" dirty="0" smtClean="0"/>
                        <a:t>MATH 200</a:t>
                      </a:r>
                    </a:p>
                    <a:p>
                      <a:pPr algn="ctr"/>
                      <a:endParaRPr lang="en-US" b="0" baseline="0" dirty="0" smtClean="0"/>
                    </a:p>
                    <a:p>
                      <a:pPr algn="ctr"/>
                      <a:r>
                        <a:rPr lang="en-US" b="0" baseline="0" dirty="0" smtClean="0"/>
                        <a:t>Math in Society </a:t>
                      </a:r>
                    </a:p>
                    <a:p>
                      <a:pPr algn="ctr"/>
                      <a:r>
                        <a:rPr lang="en-US" b="0" baseline="0" dirty="0" smtClean="0"/>
                        <a:t>MATH 201</a:t>
                      </a:r>
                      <a:endParaRPr lang="en-US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29%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Math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800 strongly rec’d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35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to 2.9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800 Rec’d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0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or</a:t>
                      </a:r>
                      <a:r>
                        <a:rPr lang="en-US" baseline="0" dirty="0" smtClean="0"/>
                        <a:t> greater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800 optional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86937"/>
                  </a:ext>
                </a:extLst>
              </a:tr>
            </a:tbl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0" y="2192694"/>
            <a:ext cx="5155659" cy="459999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S</a:t>
            </a:r>
            <a:r>
              <a:rPr lang="en-US" sz="2600" dirty="0" smtClean="0"/>
              <a:t>tatistics and </a:t>
            </a:r>
          </a:p>
          <a:p>
            <a:r>
              <a:rPr lang="en-US" sz="3500" dirty="0" smtClean="0">
                <a:solidFill>
                  <a:srgbClr val="C00000"/>
                </a:solidFill>
              </a:rPr>
              <a:t>L</a:t>
            </a:r>
            <a:r>
              <a:rPr lang="en-US" sz="2600" dirty="0" smtClean="0"/>
              <a:t>iberal </a:t>
            </a:r>
          </a:p>
          <a:p>
            <a:r>
              <a:rPr lang="en-US" sz="3500" dirty="0" smtClean="0">
                <a:solidFill>
                  <a:srgbClr val="C00000"/>
                </a:solidFill>
              </a:rPr>
              <a:t>A</a:t>
            </a:r>
            <a:r>
              <a:rPr lang="en-US" sz="2600" dirty="0" smtClean="0"/>
              <a:t>rts </a:t>
            </a:r>
          </a:p>
          <a:p>
            <a:r>
              <a:rPr lang="en-US" sz="3500" dirty="0" smtClean="0">
                <a:solidFill>
                  <a:srgbClr val="C00000"/>
                </a:solidFill>
              </a:rPr>
              <a:t>M</a:t>
            </a:r>
            <a:r>
              <a:rPr lang="en-US" sz="2600" dirty="0" smtClean="0"/>
              <a:t>athematics </a:t>
            </a:r>
          </a:p>
          <a:p>
            <a:r>
              <a:rPr lang="en-US" sz="2600" dirty="0"/>
              <a:t>&amp;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Exploring students </a:t>
            </a:r>
          </a:p>
          <a:p>
            <a:endParaRPr lang="en-US" sz="2400" dirty="0"/>
          </a:p>
        </p:txBody>
      </p:sp>
      <p:pic>
        <p:nvPicPr>
          <p:cNvPr id="6146" name="Picture 2" descr="https://lh6.googleusercontent.com/9_NMyViuY-0p_D4odrJyl02rgh8k9bi1OVtOV9eer593e0r7cnnMml0wUHw8wfDzOFJUtsbwOOzaqeWE_3uf8H3gv39nWAZeCxJeYxzLxNHZx-J770Zm7cIGnVBR0VQ3ALufa5AdA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99" y="2062065"/>
            <a:ext cx="6530976" cy="30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B-STEM Pathway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8620" y="1996751"/>
            <a:ext cx="4421000" cy="450668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</a:t>
            </a:r>
            <a:r>
              <a:rPr lang="en-US" sz="2800" dirty="0" smtClean="0"/>
              <a:t>usiness </a:t>
            </a:r>
            <a:endParaRPr lang="en-US" sz="2800" u="sng" dirty="0" smtClean="0"/>
          </a:p>
          <a:p>
            <a:r>
              <a:rPr lang="en-US" sz="3600" u="sng" dirty="0" smtClean="0">
                <a:solidFill>
                  <a:srgbClr val="C00000"/>
                </a:solidFill>
              </a:rPr>
              <a:t>S</a:t>
            </a:r>
            <a:r>
              <a:rPr lang="en-US" sz="2800" u="sng" dirty="0" smtClean="0"/>
              <a:t>cience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/>
              <a:t>echnology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/>
              <a:t>ngineering</a:t>
            </a:r>
          </a:p>
          <a:p>
            <a:r>
              <a:rPr lang="en-US" sz="2800" dirty="0" smtClean="0"/>
              <a:t>&amp;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athematics 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95391" y="0"/>
          <a:ext cx="6468893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4740">
                  <a:extLst>
                    <a:ext uri="{9D8B030D-6E8A-4147-A177-3AD203B41FA5}">
                      <a16:colId xmlns:a16="http://schemas.microsoft.com/office/drawing/2014/main" val="4043686173"/>
                    </a:ext>
                  </a:extLst>
                </a:gridCol>
                <a:gridCol w="1315616">
                  <a:extLst>
                    <a:ext uri="{9D8B030D-6E8A-4147-A177-3AD203B41FA5}">
                      <a16:colId xmlns:a16="http://schemas.microsoft.com/office/drawing/2014/main" val="2989755797"/>
                    </a:ext>
                  </a:extLst>
                </a:gridCol>
                <a:gridCol w="1527214">
                  <a:extLst>
                    <a:ext uri="{9D8B030D-6E8A-4147-A177-3AD203B41FA5}">
                      <a16:colId xmlns:a16="http://schemas.microsoft.com/office/drawing/2014/main" val="1611884778"/>
                    </a:ext>
                  </a:extLst>
                </a:gridCol>
                <a:gridCol w="1421260">
                  <a:extLst>
                    <a:ext uri="{9D8B030D-6E8A-4147-A177-3AD203B41FA5}">
                      <a16:colId xmlns:a16="http://schemas.microsoft.com/office/drawing/2014/main" val="1998438941"/>
                    </a:ext>
                  </a:extLst>
                </a:gridCol>
                <a:gridCol w="1390063">
                  <a:extLst>
                    <a:ext uri="{9D8B030D-6E8A-4147-A177-3AD203B41FA5}">
                      <a16:colId xmlns:a16="http://schemas.microsoft.com/office/drawing/2014/main" val="1415426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SLAM Level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HSGPA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Default Rec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Expected success w/out co-</a:t>
                      </a:r>
                      <a:r>
                        <a:rPr lang="en-US" sz="1800" dirty="0" err="1" smtClean="0"/>
                        <a:t>req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Co-</a:t>
                      </a:r>
                      <a:r>
                        <a:rPr lang="en-US" sz="1800" dirty="0" err="1" smtClean="0"/>
                        <a:t>req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HS </a:t>
                      </a:r>
                      <a:r>
                        <a:rPr lang="en-US" sz="1800" dirty="0" err="1" smtClean="0"/>
                        <a:t>Alg</a:t>
                      </a:r>
                      <a:r>
                        <a:rPr lang="en-US" sz="1800" dirty="0" smtClean="0"/>
                        <a:t> 2/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Intergrated</a:t>
                      </a:r>
                      <a:r>
                        <a:rPr lang="en-US" sz="1800" baseline="0" dirty="0" smtClean="0"/>
                        <a:t> Math 3</a:t>
                      </a:r>
                      <a:endParaRPr 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Intermediate Algebra</a:t>
                      </a:r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MATH 120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 820 strongly</a:t>
                      </a:r>
                      <a:r>
                        <a:rPr lang="en-US" sz="1800" baseline="0" dirty="0" smtClean="0"/>
                        <a:t> rec’d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25931"/>
                  </a:ext>
                </a:extLst>
              </a:tr>
              <a:tr h="13359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HS </a:t>
                      </a:r>
                      <a:r>
                        <a:rPr lang="en-US" sz="1800" dirty="0" err="1" smtClean="0"/>
                        <a:t>Alg</a:t>
                      </a:r>
                      <a:r>
                        <a:rPr lang="en-US" sz="1800" dirty="0" smtClean="0"/>
                        <a:t> 2/ Integrated</a:t>
                      </a:r>
                      <a:r>
                        <a:rPr lang="en-US" sz="1800" baseline="0" dirty="0" smtClean="0"/>
                        <a:t> Math 3 w/ a grade ≤ C-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Moderate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 820</a:t>
                      </a:r>
                      <a:r>
                        <a:rPr lang="en-US" sz="1800" baseline="0" dirty="0" smtClean="0"/>
                        <a:t> rec’d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Less than 2.6 &amp; no HS Pre-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Calc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Trigonometry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MATH 130</a:t>
                      </a:r>
                    </a:p>
                    <a:p>
                      <a:pPr algn="ctr"/>
                      <a:endParaRPr lang="en-US" sz="1800" b="0" baseline="0" dirty="0" smtClean="0"/>
                    </a:p>
                    <a:p>
                      <a:pPr algn="ctr"/>
                      <a:r>
                        <a:rPr lang="en-US" sz="1800" b="0" baseline="0" dirty="0" smtClean="0"/>
                        <a:t>Path to Calculus 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MATH 225</a:t>
                      </a:r>
                    </a:p>
                    <a:p>
                      <a:pPr algn="ctr"/>
                      <a:endParaRPr lang="en-US" sz="1800" b="0" baseline="0" dirty="0" smtClean="0"/>
                    </a:p>
                    <a:p>
                      <a:pPr algn="ctr"/>
                      <a:r>
                        <a:rPr lang="en-US" sz="1800" b="0" baseline="0" dirty="0" smtClean="0"/>
                        <a:t>Applied Calculus I</a:t>
                      </a:r>
                    </a:p>
                    <a:p>
                      <a:pPr algn="ctr"/>
                      <a:r>
                        <a:rPr lang="en-US" sz="1800" b="0" baseline="0" dirty="0" smtClean="0"/>
                        <a:t>MATH 241</a:t>
                      </a:r>
                      <a:endParaRPr lang="en-US" sz="18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28%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Math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825, 830, 841 strongly rec’d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35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 to 3.3</a:t>
                      </a:r>
                      <a:r>
                        <a:rPr lang="en-US" sz="1800" baseline="0" dirty="0" smtClean="0"/>
                        <a:t> or took HS Pre-</a:t>
                      </a:r>
                      <a:r>
                        <a:rPr lang="en-US" sz="1800" baseline="0" dirty="0" err="1" smtClean="0"/>
                        <a:t>Calc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825, 830, 841 rec’d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0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3.4 or</a:t>
                      </a:r>
                      <a:r>
                        <a:rPr lang="en-US" sz="1800" baseline="0" dirty="0" smtClean="0"/>
                        <a:t> greater or took HS </a:t>
                      </a:r>
                      <a:r>
                        <a:rPr lang="en-US" sz="1800" baseline="0" dirty="0" err="1" smtClean="0"/>
                        <a:t>Calc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825, 830, 841 option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86937"/>
                  </a:ext>
                </a:extLst>
              </a:tr>
            </a:tbl>
          </a:graphicData>
        </a:graphic>
      </p:graphicFrame>
      <p:pic>
        <p:nvPicPr>
          <p:cNvPr id="5122" name="Picture 2" descr="https://lh6.googleusercontent.com/3V58ZYJ73MUiw9rWtWWMh-BJDVUmOMhhL31YW5gImxkipBfl4aJSc3U30UniPk7uBSFnwaJlmpsCW0ZEWu2mIoSZTtA77hZnuun7lSiZRgPgOJtGT-LNRih8yxSgvQc5AQzP7m9rgw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67" y="1996750"/>
            <a:ext cx="6626546" cy="306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46339"/>
              </p:ext>
            </p:extLst>
          </p:nvPr>
        </p:nvGraphicFramePr>
        <p:xfrm>
          <a:off x="1362268" y="1125053"/>
          <a:ext cx="10058400" cy="29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12411773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9733088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8813692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00550592"/>
                    </a:ext>
                  </a:extLst>
                </a:gridCol>
              </a:tblGrid>
              <a:tr h="90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Level Below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 Level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Pathway Throughput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2279132"/>
                  </a:ext>
                </a:extLst>
              </a:tr>
              <a:tr h="522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57.6%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4969004"/>
                  </a:ext>
                </a:extLst>
              </a:tr>
              <a:tr h="522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50.6%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8524741"/>
                  </a:ext>
                </a:extLst>
              </a:tr>
              <a:tr h="522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44.1%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47929"/>
                  </a:ext>
                </a:extLst>
              </a:tr>
              <a:tr h="522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38.0%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53818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4966" y="4534677"/>
            <a:ext cx="1027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Increase completion and persistence through co-requisites, DLAs, EAC – Gateway to Math, STEM Center, Supplemental Instruction, embedded tutoring, embedded counseling, Math Jam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6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7" y="2196305"/>
            <a:ext cx="9612971" cy="2852737"/>
          </a:xfrm>
        </p:spPr>
        <p:txBody>
          <a:bodyPr>
            <a:noAutofit/>
          </a:bodyPr>
          <a:lstStyle/>
          <a:p>
            <a:r>
              <a:rPr lang="en-US" b="1" dirty="0" smtClean="0"/>
              <a:t>Impact on </a:t>
            </a:r>
            <a:r>
              <a:rPr lang="en-US" b="1" i="1" dirty="0" smtClean="0">
                <a:solidFill>
                  <a:srgbClr val="C00000"/>
                </a:solidFill>
              </a:rPr>
              <a:t>some</a:t>
            </a:r>
            <a:r>
              <a:rPr lang="en-US" b="1" dirty="0" smtClean="0"/>
              <a:t> students with disabilities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95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62" y="131323"/>
            <a:ext cx="9601200" cy="1485900"/>
          </a:xfrm>
        </p:spPr>
        <p:txBody>
          <a:bodyPr/>
          <a:lstStyle/>
          <a:p>
            <a:r>
              <a:rPr lang="en-US" dirty="0" smtClean="0"/>
              <a:t>English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98145" y="1617223"/>
          <a:ext cx="10565319" cy="3965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1773">
                  <a:extLst>
                    <a:ext uri="{9D8B030D-6E8A-4147-A177-3AD203B41FA5}">
                      <a16:colId xmlns:a16="http://schemas.microsoft.com/office/drawing/2014/main" val="1644217201"/>
                    </a:ext>
                  </a:extLst>
                </a:gridCol>
                <a:gridCol w="3521773">
                  <a:extLst>
                    <a:ext uri="{9D8B030D-6E8A-4147-A177-3AD203B41FA5}">
                      <a16:colId xmlns:a16="http://schemas.microsoft.com/office/drawing/2014/main" val="762795770"/>
                    </a:ext>
                  </a:extLst>
                </a:gridCol>
                <a:gridCol w="3521773">
                  <a:extLst>
                    <a:ext uri="{9D8B030D-6E8A-4147-A177-3AD203B41FA5}">
                      <a16:colId xmlns:a16="http://schemas.microsoft.com/office/drawing/2014/main" val="1314256092"/>
                    </a:ext>
                  </a:extLst>
                </a:gridCol>
              </a:tblGrid>
              <a:tr h="594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 GPA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Placement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48812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51927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 – 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105 </a:t>
                      </a:r>
                    </a:p>
                    <a:p>
                      <a:pPr algn="ctr"/>
                      <a:r>
                        <a:rPr lang="en-US" baseline="0" dirty="0" smtClean="0"/>
                        <a:t>(including additional academic &amp; concurrent support)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60571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105 </a:t>
                      </a:r>
                    </a:p>
                    <a:p>
                      <a:pPr algn="ctr"/>
                      <a:r>
                        <a:rPr lang="en-US" baseline="0" dirty="0" smtClean="0"/>
                        <a:t>(including additional academic &amp; concurrent support)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6409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6485" y="6534834"/>
            <a:ext cx="49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Oct. 30, 2018 Guidance Memo from SMCCCD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21" y="1103499"/>
            <a:ext cx="8247534" cy="453219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800000">
            <a:off x="5990253" y="3638936"/>
            <a:ext cx="718458" cy="145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9677013" y="3638936"/>
            <a:ext cx="718458" cy="145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17598"/>
              </p:ext>
            </p:extLst>
          </p:nvPr>
        </p:nvGraphicFramePr>
        <p:xfrm>
          <a:off x="1098145" y="1617223"/>
          <a:ext cx="10565319" cy="3965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1773">
                  <a:extLst>
                    <a:ext uri="{9D8B030D-6E8A-4147-A177-3AD203B41FA5}">
                      <a16:colId xmlns:a16="http://schemas.microsoft.com/office/drawing/2014/main" val="1644217201"/>
                    </a:ext>
                  </a:extLst>
                </a:gridCol>
                <a:gridCol w="3521773">
                  <a:extLst>
                    <a:ext uri="{9D8B030D-6E8A-4147-A177-3AD203B41FA5}">
                      <a16:colId xmlns:a16="http://schemas.microsoft.com/office/drawing/2014/main" val="762795770"/>
                    </a:ext>
                  </a:extLst>
                </a:gridCol>
                <a:gridCol w="3521773">
                  <a:extLst>
                    <a:ext uri="{9D8B030D-6E8A-4147-A177-3AD203B41FA5}">
                      <a16:colId xmlns:a16="http://schemas.microsoft.com/office/drawing/2014/main" val="1314256092"/>
                    </a:ext>
                  </a:extLst>
                </a:gridCol>
              </a:tblGrid>
              <a:tr h="594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 GPA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Placement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48812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51927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 – 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105 </a:t>
                      </a:r>
                    </a:p>
                    <a:p>
                      <a:pPr algn="ctr"/>
                      <a:r>
                        <a:rPr lang="en-US" baseline="0" dirty="0" smtClean="0"/>
                        <a:t>(including additional academic &amp; concurrent support)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60571"/>
                  </a:ext>
                </a:extLst>
              </a:tr>
              <a:tr h="109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</a:t>
                      </a:r>
                      <a:r>
                        <a:rPr lang="en-US" baseline="0" dirty="0" smtClean="0"/>
                        <a:t> 105 </a:t>
                      </a:r>
                    </a:p>
                    <a:p>
                      <a:pPr algn="ctr"/>
                      <a:r>
                        <a:rPr lang="en-US" baseline="0" dirty="0" smtClean="0"/>
                        <a:t>(including additional academic &amp; concurrent support)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6409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62" y="131323"/>
            <a:ext cx="9601200" cy="1485900"/>
          </a:xfrm>
        </p:spPr>
        <p:txBody>
          <a:bodyPr/>
          <a:lstStyle/>
          <a:p>
            <a:r>
              <a:rPr lang="en-US" dirty="0" smtClean="0"/>
              <a:t>English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6485" y="6534834"/>
            <a:ext cx="49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Oct. 30, 2018 Guidance Memo from SMCCCD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2173873">
            <a:off x="1510677" y="2465858"/>
            <a:ext cx="1166327" cy="2895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33" y="3290032"/>
            <a:ext cx="8469030" cy="30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7" y="1212980"/>
            <a:ext cx="11242412" cy="4528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326" y="214604"/>
            <a:ext cx="39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Spring, Senior Year IEP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7104193"/>
              </p:ext>
            </p:extLst>
          </p:nvPr>
        </p:nvGraphicFramePr>
        <p:xfrm>
          <a:off x="2127381" y="676269"/>
          <a:ext cx="8836088" cy="570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ultiply 2"/>
          <p:cNvSpPr/>
          <p:nvPr/>
        </p:nvSpPr>
        <p:spPr>
          <a:xfrm>
            <a:off x="1867710" y="893008"/>
            <a:ext cx="3550596" cy="527239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4867404" y="893008"/>
            <a:ext cx="3550596" cy="527239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58329" y="2381340"/>
            <a:ext cx="2639373" cy="2295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ENGL 100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06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0D308E-8703-462B-9AAD-AB882813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30E7E-F810-41B0-903D-BDD47F2F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A52D9-4D37-4C5A-8706-0FC2F6CE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D9070-201E-4832-B510-0CF06329F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83" y="280480"/>
            <a:ext cx="8268511" cy="62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36970" y="1008231"/>
            <a:ext cx="10175131" cy="4745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SUCCESS VS. ACCESS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High schools – follow IDEA, focus is on SUCCESS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Colleges – follow Section 504 &amp; ADA, focus is on ACCESS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9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29" y="2760509"/>
            <a:ext cx="9612971" cy="285273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Timeline</a:t>
            </a:r>
            <a:br>
              <a:rPr lang="en-US" sz="8800" b="1" dirty="0" smtClean="0"/>
            </a:br>
            <a:r>
              <a:rPr lang="en-US" sz="8800" b="1" dirty="0" smtClean="0">
                <a:solidFill>
                  <a:srgbClr val="C00000"/>
                </a:solidFill>
              </a:rPr>
              <a:t>&amp;</a:t>
            </a:r>
            <a:r>
              <a:rPr lang="en-US" sz="8800" b="1" dirty="0" smtClean="0"/>
              <a:t> </a:t>
            </a:r>
            <a:br>
              <a:rPr lang="en-US" sz="8800" b="1" dirty="0" smtClean="0"/>
            </a:br>
            <a:r>
              <a:rPr lang="en-US" sz="8800" b="1" dirty="0" err="1" smtClean="0"/>
              <a:t>f.a.q</a:t>
            </a:r>
            <a:r>
              <a:rPr lang="en-US" sz="8800" b="1" dirty="0" smtClean="0"/>
              <a:t>.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154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7413" y="505838"/>
            <a:ext cx="6215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No modification of curriculum at the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Students need to build a foundation in classes appropriate to their skill level before moving into transfer level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We can offer foundation building courses and stay in compliance with AB 705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097" y="787841"/>
            <a:ext cx="5340485" cy="215788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Accommodations are not enough to fill the gap.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Image result for JUMPING G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9311"/>
            <a:ext cx="5396419" cy="3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6579" y="5097294"/>
            <a:ext cx="3132306" cy="12256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924220"/>
              </p:ext>
            </p:extLst>
          </p:nvPr>
        </p:nvGraphicFramePr>
        <p:xfrm>
          <a:off x="1645365" y="0"/>
          <a:ext cx="9632168" cy="577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2617454" y="2476383"/>
            <a:ext cx="2397968" cy="8117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7878213" y="2479162"/>
            <a:ext cx="2397968" cy="8117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501253">
            <a:off x="988006" y="1037779"/>
            <a:ext cx="31136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Directed Learning Activities </a:t>
            </a:r>
          </a:p>
          <a:p>
            <a:r>
              <a:rPr lang="en-US" sz="3200" dirty="0" smtClean="0"/>
              <a:t>(DLAS)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491147">
            <a:off x="10086391" y="2062065"/>
            <a:ext cx="2621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Faculty Training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73420" y="6335486"/>
            <a:ext cx="437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 Persistence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6565" y="495117"/>
            <a:ext cx="119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ENGL 846</a:t>
            </a:r>
          </a:p>
          <a:p>
            <a:r>
              <a:rPr lang="en-US" dirty="0" smtClean="0"/>
              <a:t>ENGL 105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2554" y="423392"/>
            <a:ext cx="18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 190 + 890</a:t>
            </a:r>
          </a:p>
          <a:p>
            <a:r>
              <a:rPr lang="en-US" dirty="0" smtClean="0"/>
              <a:t>MATH 120 + 820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req’s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77" y="1692613"/>
            <a:ext cx="9171766" cy="3560709"/>
          </a:xfrm>
        </p:spPr>
        <p:txBody>
          <a:bodyPr>
            <a:normAutofit/>
          </a:bodyPr>
          <a:lstStyle/>
          <a:p>
            <a:r>
              <a:rPr lang="en-US" dirty="0" smtClean="0"/>
              <a:t>DOES OUR AB 705 RESPONSE REFLECT Skyline’s </a:t>
            </a:r>
            <a:r>
              <a:rPr lang="en-US" dirty="0" smtClean="0">
                <a:solidFill>
                  <a:srgbClr val="C00000"/>
                </a:solidFill>
              </a:rPr>
              <a:t>VALUES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A2FB-CDF3-6242-A909-D80AF92410E9}"/>
              </a:ext>
            </a:extLst>
          </p:cNvPr>
          <p:cNvSpPr txBox="1">
            <a:spLocks/>
          </p:cNvSpPr>
          <p:nvPr/>
        </p:nvSpPr>
        <p:spPr>
          <a:xfrm>
            <a:off x="894945" y="982494"/>
            <a:ext cx="11219233" cy="48249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Vision Statement</a:t>
            </a:r>
          </a:p>
          <a:p>
            <a:r>
              <a:rPr lang="en-US" sz="5400" dirty="0" smtClean="0"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cs typeface="Times New Roman" panose="02020603050405020304" pitchFamily="18" charset="0"/>
              </a:rPr>
            </a:br>
            <a:r>
              <a:rPr lang="en-US" sz="5400" dirty="0" smtClean="0">
                <a:cs typeface="Times New Roman" panose="02020603050405020304" pitchFamily="18" charset="0"/>
              </a:rPr>
              <a:t>Skyline College inspires a global and 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diverse community of learners</a:t>
            </a:r>
            <a:r>
              <a:rPr lang="en-US" sz="5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cs typeface="Times New Roman" panose="02020603050405020304" pitchFamily="18" charset="0"/>
              </a:rPr>
              <a:t>to achieve intellectual, cultural, social, economic and personal fulfillment.</a:t>
            </a:r>
            <a:br>
              <a:rPr lang="en-US" sz="5400" dirty="0" smtClean="0">
                <a:cs typeface="Times New Roman" panose="02020603050405020304" pitchFamily="18" charset="0"/>
              </a:rPr>
            </a:br>
            <a:endParaRPr lang="en-US" sz="5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2761-0627-384C-83B4-38901D7CC167}"/>
              </a:ext>
            </a:extLst>
          </p:cNvPr>
          <p:cNvSpPr txBox="1">
            <a:spLocks/>
          </p:cNvSpPr>
          <p:nvPr/>
        </p:nvSpPr>
        <p:spPr>
          <a:xfrm>
            <a:off x="702527" y="495398"/>
            <a:ext cx="11489473" cy="64454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 smtClean="0">
                <a:cs typeface="Times New Roman" panose="02020603050405020304" pitchFamily="18" charset="0"/>
              </a:rPr>
              <a:t>Open Access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We are committed to the availability of quality educational programs and services </a:t>
            </a: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for every member of our community regardless of level of preparedness</a:t>
            </a:r>
            <a:r>
              <a:rPr lang="en-US" b="1" dirty="0" smtClean="0">
                <a:cs typeface="Times New Roman" panose="02020603050405020304" pitchFamily="18" charset="0"/>
              </a:rPr>
              <a:t>,</a:t>
            </a:r>
            <a:r>
              <a:rPr lang="en-US" dirty="0" smtClean="0">
                <a:cs typeface="Times New Roman" panose="02020603050405020304" pitchFamily="18" charset="0"/>
              </a:rPr>
              <a:t> socioeconomic status, gender, gender expression, sexual orientation, cultural, religious, or ethnic background, or disability status. </a:t>
            </a: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We are committed to providing students with open access to programs and responsive student services </a:t>
            </a:r>
            <a:r>
              <a:rPr lang="en-US" dirty="0" smtClean="0">
                <a:cs typeface="Times New Roman" panose="02020603050405020304" pitchFamily="18" charset="0"/>
              </a:rPr>
              <a:t>both in person and online that enable them to advance steadily toward their goals.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1362-05AA-A141-B6A9-F795CECB1639}"/>
              </a:ext>
            </a:extLst>
          </p:cNvPr>
          <p:cNvSpPr txBox="1">
            <a:spLocks/>
          </p:cNvSpPr>
          <p:nvPr/>
        </p:nvSpPr>
        <p:spPr>
          <a:xfrm>
            <a:off x="807396" y="797668"/>
            <a:ext cx="11565000" cy="58221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Student Success and Equity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We value students’ success in achieving their goals, on time, and strengthening their voices as they transform their lives through their educational experience. </a:t>
            </a:r>
            <a:r>
              <a:rPr lang="en-US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We aim to identify and address equity gaps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through evidence-based research to ensure that each student has the opportunity to succeed.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29" y="2634049"/>
            <a:ext cx="9612971" cy="2852737"/>
          </a:xfrm>
        </p:spPr>
        <p:txBody>
          <a:bodyPr>
            <a:noAutofit/>
          </a:bodyPr>
          <a:lstStyle/>
          <a:p>
            <a:r>
              <a:rPr lang="en-US" sz="8000" dirty="0" smtClean="0"/>
              <a:t>Request that</a:t>
            </a:r>
            <a:br>
              <a:rPr lang="en-US" sz="8000" dirty="0" smtClean="0"/>
            </a:br>
            <a:r>
              <a:rPr lang="en-US" sz="8000" dirty="0" smtClean="0"/>
              <a:t>Academic Senate </a:t>
            </a:r>
            <a:r>
              <a:rPr lang="en-US" sz="8000" dirty="0" smtClean="0">
                <a:solidFill>
                  <a:srgbClr val="C00000"/>
                </a:solidFill>
              </a:rPr>
              <a:t>Affirms…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852" y="333137"/>
            <a:ext cx="11128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Academic Senate affirms the need to offer limited English pretransfer offering to tier 3 students (HSGPA &lt; 1.9) and/or students with significant modification of their high school curriculum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Academic Senate affirms </a:t>
            </a:r>
            <a:r>
              <a:rPr lang="en-US" sz="2400" dirty="0" smtClean="0"/>
              <a:t>the need for professional development that will allow faculty and counseling to case manage tier 2 and 3 students (HSGPA &lt; 2.6)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Academic Senate affirms </a:t>
            </a:r>
            <a:r>
              <a:rPr lang="en-US" sz="2400" dirty="0" smtClean="0"/>
              <a:t>the need for professional development surrounding the affective domain – especially – for tier 2 and 3 students (HSGPA &lt; 2.6)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Academic Senate affirms </a:t>
            </a:r>
            <a:r>
              <a:rPr lang="en-US" sz="2400" dirty="0" smtClean="0"/>
              <a:t>the need for the creation of Directed Learning Activities (DLAs) that will address skill gaps across the board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Academic Senate affirms </a:t>
            </a:r>
            <a:r>
              <a:rPr lang="en-US" sz="2400" dirty="0" smtClean="0"/>
              <a:t>support of credit ESL with sufficient levels and sections to adequately serve the population needing language instruction</a:t>
            </a:r>
          </a:p>
        </p:txBody>
      </p:sp>
    </p:spTree>
    <p:extLst>
      <p:ext uri="{BB962C8B-B14F-4D97-AF65-F5344CB8AC3E}">
        <p14:creationId xmlns:p14="http://schemas.microsoft.com/office/powerpoint/2010/main" val="13861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7023307"/>
              </p:ext>
            </p:extLst>
          </p:nvPr>
        </p:nvGraphicFramePr>
        <p:xfrm>
          <a:off x="758757" y="145915"/>
          <a:ext cx="11433243" cy="663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4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placement tests illegal?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0"/>
            <a:ext cx="5488676" cy="6172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Yes &amp; No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r>
              <a:rPr lang="en-US" sz="2800" dirty="0"/>
              <a:t>Colleges may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 use placement tests as </a:t>
            </a:r>
            <a:r>
              <a:rPr lang="en-US" sz="2800" dirty="0" smtClean="0"/>
              <a:t>the </a:t>
            </a:r>
            <a:r>
              <a:rPr lang="en-US" sz="2800" dirty="0"/>
              <a:t>means to place students into or exclude students from a course. Colleges are required to use multiple measures for </a:t>
            </a:r>
            <a:r>
              <a:rPr lang="en-US" sz="2800" dirty="0" smtClean="0"/>
              <a:t>placement.</a:t>
            </a:r>
          </a:p>
          <a:p>
            <a:r>
              <a:rPr lang="en-US" sz="2800" dirty="0" smtClean="0"/>
              <a:t>BOG is approval authority: does not want to approve new tests</a:t>
            </a:r>
            <a:endParaRPr lang="en-US" sz="2800" dirty="0"/>
          </a:p>
          <a:p>
            <a:r>
              <a:rPr lang="en-US" sz="2800" dirty="0" smtClean="0"/>
              <a:t>Colleges might be able to  </a:t>
            </a:r>
            <a:r>
              <a:rPr lang="en-US" sz="2800" dirty="0" smtClean="0"/>
              <a:t>give placement tests </a:t>
            </a:r>
            <a:r>
              <a:rPr lang="en-US" sz="2800" i="1" dirty="0" smtClean="0">
                <a:solidFill>
                  <a:srgbClr val="C00000"/>
                </a:solidFill>
              </a:rPr>
              <a:t>as advisories</a:t>
            </a:r>
            <a:r>
              <a:rPr lang="en-US" sz="2800" i="1" dirty="0" smtClean="0"/>
              <a:t>. </a:t>
            </a:r>
            <a:endParaRPr lang="en-US" sz="2800" i="1" dirty="0" smtClean="0"/>
          </a:p>
          <a:p>
            <a:r>
              <a:rPr lang="en-US" sz="2800" dirty="0" smtClean="0"/>
              <a:t>ESL </a:t>
            </a:r>
            <a:r>
              <a:rPr lang="en-US" sz="2800" dirty="0">
                <a:solidFill>
                  <a:srgbClr val="FF0000"/>
                </a:solidFill>
              </a:rPr>
              <a:t>may</a:t>
            </a:r>
            <a:r>
              <a:rPr lang="en-US" sz="2800" dirty="0"/>
              <a:t> use placement tests through Fall 2019 for placement into Spring 2020.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7" y="3025301"/>
            <a:ext cx="4906602" cy="29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64" y="1918849"/>
            <a:ext cx="4990290" cy="2709153"/>
          </a:xfrm>
        </p:spPr>
        <p:txBody>
          <a:bodyPr/>
          <a:lstStyle/>
          <a:p>
            <a:r>
              <a:rPr lang="en-US" b="1" dirty="0"/>
              <a:t>Are pre-transfer (remedial) English and math classes illegal?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386" y="1074907"/>
            <a:ext cx="5212080" cy="517525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NO.  </a:t>
            </a:r>
            <a:r>
              <a:rPr lang="en-US" sz="3000" dirty="0"/>
              <a:t>Colleges may offer as many English and math classes as they wish. Colleges may not PLACE students into a sequence whereby students could not enter and complete transfer-level in 1 year (3 years for ESL). Students may place themselves into whatever English or math class they wish.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" y="340468"/>
            <a:ext cx="5087566" cy="3341451"/>
          </a:xfrm>
        </p:spPr>
        <p:txBody>
          <a:bodyPr/>
          <a:lstStyle/>
          <a:p>
            <a:r>
              <a:rPr lang="en-US" b="1" dirty="0"/>
              <a:t>Do International Students get placed according to English multiple measures?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395" y="452336"/>
            <a:ext cx="5212080" cy="358527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NO. </a:t>
            </a:r>
            <a:r>
              <a:rPr lang="en-US" sz="3200" dirty="0"/>
              <a:t>International students take the TOEFL </a:t>
            </a:r>
            <a:r>
              <a:rPr lang="en-US" sz="3200" dirty="0" smtClean="0"/>
              <a:t>as a requirement to enter the U.S. Skyline uses the TOEFL to place students into </a:t>
            </a:r>
            <a:r>
              <a:rPr lang="en-US" sz="3200" dirty="0"/>
              <a:t>transfer-level or ESOL coursework. Further guidance will be issued on this.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6" name="Picture 8" descr="Image result for flight ro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48" y="2798627"/>
            <a:ext cx="8774349" cy="43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83" y="1561289"/>
            <a:ext cx="3855720" cy="2157884"/>
          </a:xfrm>
        </p:spPr>
        <p:txBody>
          <a:bodyPr/>
          <a:lstStyle/>
          <a:p>
            <a:r>
              <a:rPr lang="en-US" b="1" dirty="0"/>
              <a:t>Are pre-requisites gone now?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19" y="685801"/>
            <a:ext cx="5543631" cy="51752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ASCCC has cautioned against removing any prerequisites at this time, as this will (and has done) jeopardize transfer agreements; more info forthcoming</a:t>
            </a:r>
          </a:p>
          <a:p>
            <a:r>
              <a:rPr lang="en-US" sz="3200" dirty="0"/>
              <a:t>English and math are looking at different ways to determine pre-</a:t>
            </a:r>
            <a:r>
              <a:rPr lang="en-US" sz="3200" dirty="0" err="1"/>
              <a:t>req</a:t>
            </a:r>
            <a:r>
              <a:rPr lang="en-US" sz="3200" dirty="0"/>
              <a:t> achievement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content faculty need to know?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327" y="593387"/>
            <a:ext cx="5865779" cy="5836596"/>
          </a:xfrm>
        </p:spPr>
        <p:txBody>
          <a:bodyPr>
            <a:noAutofit/>
          </a:bodyPr>
          <a:lstStyle/>
          <a:p>
            <a:r>
              <a:rPr lang="en-US" sz="2400" dirty="0"/>
              <a:t>The students in your class may be adjusting to placement into transfer-level English and math</a:t>
            </a:r>
          </a:p>
          <a:p>
            <a:r>
              <a:rPr lang="en-US" sz="2400" dirty="0"/>
              <a:t>Content faculty may need to adjust course outlines according to the new placement processes </a:t>
            </a:r>
          </a:p>
          <a:p>
            <a:r>
              <a:rPr lang="en-US" sz="2400" dirty="0"/>
              <a:t>English language learners may benefit from being encouraged to take ESOL classes</a:t>
            </a:r>
          </a:p>
          <a:p>
            <a:r>
              <a:rPr lang="en-US" sz="2400" dirty="0"/>
              <a:t>All students may benefit from tutoring</a:t>
            </a:r>
          </a:p>
          <a:p>
            <a:r>
              <a:rPr lang="en-US" sz="2400" dirty="0"/>
              <a:t>Content faculty may wish to partner with English, math, and ESOL to construct co-requisite or contextualized support courses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9" y="3310078"/>
            <a:ext cx="3547921" cy="35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684" y="2575683"/>
            <a:ext cx="9612971" cy="2852737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Math</a:t>
            </a:r>
            <a:br>
              <a:rPr lang="en-US" sz="8800" b="1" dirty="0" smtClean="0"/>
            </a:br>
            <a:r>
              <a:rPr lang="en-US" sz="8800" b="1" dirty="0">
                <a:solidFill>
                  <a:srgbClr val="C00000"/>
                </a:solidFill>
              </a:rPr>
              <a:t>&amp;</a:t>
            </a: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8800" b="1" dirty="0" smtClean="0"/>
              <a:t>DATA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251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1489</TotalTime>
  <Words>1263</Words>
  <Application>Microsoft Office PowerPoint</Application>
  <PresentationFormat>Widescreen</PresentationFormat>
  <Paragraphs>250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Book</vt:lpstr>
      <vt:lpstr>Times New Roman</vt:lpstr>
      <vt:lpstr>Wingdings</vt:lpstr>
      <vt:lpstr>Crop</vt:lpstr>
      <vt:lpstr>AB 705  Deep dive</vt:lpstr>
      <vt:lpstr>Timeline &amp;  f.a.q.</vt:lpstr>
      <vt:lpstr>PowerPoint Presentation</vt:lpstr>
      <vt:lpstr>Are placement tests illegal?</vt:lpstr>
      <vt:lpstr>Are pre-transfer (remedial) English and math classes illegal? </vt:lpstr>
      <vt:lpstr>Do International Students get placed according to English multiple measures? </vt:lpstr>
      <vt:lpstr>Are pre-requisites gone now? </vt:lpstr>
      <vt:lpstr>What do content faculty need to know? </vt:lpstr>
      <vt:lpstr>Math &amp; DATA</vt:lpstr>
      <vt:lpstr>PowerPoint Presentation</vt:lpstr>
      <vt:lpstr>SLAM Pathway</vt:lpstr>
      <vt:lpstr>B-STEM Pathway</vt:lpstr>
      <vt:lpstr>PowerPoint Presentation</vt:lpstr>
      <vt:lpstr>Impact on some students with disabilities </vt:lpstr>
      <vt:lpstr>English </vt:lpstr>
      <vt:lpstr>PowerPoint Presentation</vt:lpstr>
      <vt:lpstr>English </vt:lpstr>
      <vt:lpstr>PowerPoint Presentation</vt:lpstr>
      <vt:lpstr>PowerPoint Presentation</vt:lpstr>
      <vt:lpstr>Accommodations are not enough to fill the gap.  </vt:lpstr>
      <vt:lpstr>PowerPoint Presentation</vt:lpstr>
      <vt:lpstr>DOES OUR AB 705 RESPONSE REFLECT Skyline’s VALUES? </vt:lpstr>
      <vt:lpstr>PowerPoint Presentation</vt:lpstr>
      <vt:lpstr>PowerPoint Presentation</vt:lpstr>
      <vt:lpstr>PowerPoint Presentation</vt:lpstr>
      <vt:lpstr>Request that Academic Senate Affirms…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Melissa</dc:creator>
  <cp:lastModifiedBy>Shaw, Leigh Anne</cp:lastModifiedBy>
  <cp:revision>41</cp:revision>
  <dcterms:created xsi:type="dcterms:W3CDTF">2019-03-19T20:04:56Z</dcterms:created>
  <dcterms:modified xsi:type="dcterms:W3CDTF">2019-03-21T14:36:13Z</dcterms:modified>
</cp:coreProperties>
</file>