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8"/>
  </p:normalViewPr>
  <p:slideViewPr>
    <p:cSldViewPr snapToGrid="0" snapToObjects="1">
      <p:cViewPr>
        <p:scale>
          <a:sx n="80" d="100"/>
          <a:sy n="80" d="100"/>
        </p:scale>
        <p:origin x="6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0621A-5002-4650-BB5E-B26692FCCC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30A754-B7CA-4FD3-8016-ED41BFC6389F}">
      <dgm:prSet/>
      <dgm:spPr/>
      <dgm:t>
        <a:bodyPr/>
        <a:lstStyle/>
        <a:p>
          <a:r>
            <a:rPr lang="en-US"/>
            <a:t>Students ineligible for CARES Act emergency grants</a:t>
          </a:r>
        </a:p>
      </dgm:t>
    </dgm:pt>
    <dgm:pt modelId="{96CC7A0D-15C5-4C50-9927-2B02D9AD83ED}" type="parTrans" cxnId="{4A43FA27-2E01-460E-996C-6AD98E91A6AF}">
      <dgm:prSet/>
      <dgm:spPr/>
      <dgm:t>
        <a:bodyPr/>
        <a:lstStyle/>
        <a:p>
          <a:endParaRPr lang="en-US"/>
        </a:p>
      </dgm:t>
    </dgm:pt>
    <dgm:pt modelId="{5CA3D702-CA65-4E5F-BA1F-CF9AAE594D0D}" type="sibTrans" cxnId="{4A43FA27-2E01-460E-996C-6AD98E91A6AF}">
      <dgm:prSet/>
      <dgm:spPr/>
      <dgm:t>
        <a:bodyPr/>
        <a:lstStyle/>
        <a:p>
          <a:endParaRPr lang="en-US"/>
        </a:p>
      </dgm:t>
    </dgm:pt>
    <dgm:pt modelId="{34AED0EC-23D8-4CA4-8B4A-8ECBEA756256}">
      <dgm:prSet/>
      <dgm:spPr/>
      <dgm:t>
        <a:bodyPr/>
        <a:lstStyle/>
        <a:p>
          <a:r>
            <a:rPr lang="en-US"/>
            <a:t>Undocumented </a:t>
          </a:r>
        </a:p>
      </dgm:t>
    </dgm:pt>
    <dgm:pt modelId="{A94905AD-0498-4133-957D-5BAC905D3623}" type="parTrans" cxnId="{A0A0B7C8-2522-4B9F-AEDD-46107D9E3F37}">
      <dgm:prSet/>
      <dgm:spPr/>
      <dgm:t>
        <a:bodyPr/>
        <a:lstStyle/>
        <a:p>
          <a:endParaRPr lang="en-US"/>
        </a:p>
      </dgm:t>
    </dgm:pt>
    <dgm:pt modelId="{D3C5CC8D-159C-47DF-8FBE-62216C0DDBD9}" type="sibTrans" cxnId="{A0A0B7C8-2522-4B9F-AEDD-46107D9E3F37}">
      <dgm:prSet/>
      <dgm:spPr/>
      <dgm:t>
        <a:bodyPr/>
        <a:lstStyle/>
        <a:p>
          <a:endParaRPr lang="en-US"/>
        </a:p>
      </dgm:t>
    </dgm:pt>
    <dgm:pt modelId="{002A9ADB-86EB-4552-909F-BA30EA6FA561}">
      <dgm:prSet/>
      <dgm:spPr/>
      <dgm:t>
        <a:bodyPr/>
        <a:lstStyle/>
        <a:p>
          <a:r>
            <a:rPr lang="en-US"/>
            <a:t>High school</a:t>
          </a:r>
        </a:p>
      </dgm:t>
    </dgm:pt>
    <dgm:pt modelId="{0AFAEFDA-71D9-4C24-B94E-273EF4623A42}" type="parTrans" cxnId="{2AAB4A92-5EA6-4BFC-994C-194DEDA66DBE}">
      <dgm:prSet/>
      <dgm:spPr/>
      <dgm:t>
        <a:bodyPr/>
        <a:lstStyle/>
        <a:p>
          <a:endParaRPr lang="en-US"/>
        </a:p>
      </dgm:t>
    </dgm:pt>
    <dgm:pt modelId="{F1B8E1FC-05E5-4B69-BF1D-4D37B02037C6}" type="sibTrans" cxnId="{2AAB4A92-5EA6-4BFC-994C-194DEDA66DBE}">
      <dgm:prSet/>
      <dgm:spPr/>
      <dgm:t>
        <a:bodyPr/>
        <a:lstStyle/>
        <a:p>
          <a:endParaRPr lang="en-US"/>
        </a:p>
      </dgm:t>
    </dgm:pt>
    <dgm:pt modelId="{2C84315D-6C7C-4069-BF3D-A6A11449938A}">
      <dgm:prSet/>
      <dgm:spPr/>
      <dgm:t>
        <a:bodyPr/>
        <a:lstStyle/>
        <a:p>
          <a:r>
            <a:rPr lang="en-US"/>
            <a:t>International</a:t>
          </a:r>
        </a:p>
      </dgm:t>
    </dgm:pt>
    <dgm:pt modelId="{FFD8E7D7-0521-4D3E-BF41-4C48ADB18DEE}" type="parTrans" cxnId="{F0928334-B73D-4C06-97A5-E32639A953A4}">
      <dgm:prSet/>
      <dgm:spPr/>
      <dgm:t>
        <a:bodyPr/>
        <a:lstStyle/>
        <a:p>
          <a:endParaRPr lang="en-US"/>
        </a:p>
      </dgm:t>
    </dgm:pt>
    <dgm:pt modelId="{898104E5-2B0A-48D0-A8F4-2829810C6CA1}" type="sibTrans" cxnId="{F0928334-B73D-4C06-97A5-E32639A953A4}">
      <dgm:prSet/>
      <dgm:spPr/>
      <dgm:t>
        <a:bodyPr/>
        <a:lstStyle/>
        <a:p>
          <a:endParaRPr lang="en-US"/>
        </a:p>
      </dgm:t>
    </dgm:pt>
    <dgm:pt modelId="{03140D56-A36A-45A4-8954-1F8D5CA8C2B2}">
      <dgm:prSet/>
      <dgm:spPr/>
      <dgm:t>
        <a:bodyPr/>
        <a:lstStyle/>
        <a:p>
          <a:r>
            <a:rPr lang="en-US"/>
            <a:t>Students solely online prior to COVID-19 pandemic</a:t>
          </a:r>
        </a:p>
      </dgm:t>
    </dgm:pt>
    <dgm:pt modelId="{2B4E5CD1-8AC1-43DC-9EC6-832EA62DA6C6}" type="parTrans" cxnId="{95CF4A8D-B70C-4157-9715-58A5F03298CC}">
      <dgm:prSet/>
      <dgm:spPr/>
      <dgm:t>
        <a:bodyPr/>
        <a:lstStyle/>
        <a:p>
          <a:endParaRPr lang="en-US"/>
        </a:p>
      </dgm:t>
    </dgm:pt>
    <dgm:pt modelId="{8C25B920-1E92-4D0E-8B50-6E732FB2DC7C}" type="sibTrans" cxnId="{95CF4A8D-B70C-4157-9715-58A5F03298CC}">
      <dgm:prSet/>
      <dgm:spPr/>
      <dgm:t>
        <a:bodyPr/>
        <a:lstStyle/>
        <a:p>
          <a:endParaRPr lang="en-US"/>
        </a:p>
      </dgm:t>
    </dgm:pt>
    <dgm:pt modelId="{AA526421-0D6C-4EFA-B52D-8D260D61EF9B}">
      <dgm:prSet/>
      <dgm:spPr/>
      <dgm:t>
        <a:bodyPr/>
        <a:lstStyle/>
        <a:p>
          <a:r>
            <a:rPr lang="en-US"/>
            <a:t>Eligible students and prioritization for CARES Act emergency grants</a:t>
          </a:r>
        </a:p>
      </dgm:t>
    </dgm:pt>
    <dgm:pt modelId="{045F0350-1F8D-4CD0-B2D8-F09A86642F5D}" type="parTrans" cxnId="{9FD7D083-A10F-4FCC-B96F-43F9DAB4A09D}">
      <dgm:prSet/>
      <dgm:spPr/>
      <dgm:t>
        <a:bodyPr/>
        <a:lstStyle/>
        <a:p>
          <a:endParaRPr lang="en-US"/>
        </a:p>
      </dgm:t>
    </dgm:pt>
    <dgm:pt modelId="{1759B425-CC95-42B0-BDE1-9B565C04B2FB}" type="sibTrans" cxnId="{9FD7D083-A10F-4FCC-B96F-43F9DAB4A09D}">
      <dgm:prSet/>
      <dgm:spPr/>
      <dgm:t>
        <a:bodyPr/>
        <a:lstStyle/>
        <a:p>
          <a:endParaRPr lang="en-US"/>
        </a:p>
      </dgm:t>
    </dgm:pt>
    <dgm:pt modelId="{40EA0E1C-8C1E-4FC2-AE1B-02E0E36C13D1}">
      <dgm:prSet/>
      <dgm:spPr/>
      <dgm:t>
        <a:bodyPr/>
        <a:lstStyle/>
        <a:p>
          <a:r>
            <a:rPr lang="en-US"/>
            <a:t>Pell recipients</a:t>
          </a:r>
        </a:p>
      </dgm:t>
    </dgm:pt>
    <dgm:pt modelId="{67308285-6E56-4432-9304-3D2D791AA7B8}" type="parTrans" cxnId="{88EE571D-A1F9-41B2-A9BF-64F2E329A666}">
      <dgm:prSet/>
      <dgm:spPr/>
      <dgm:t>
        <a:bodyPr/>
        <a:lstStyle/>
        <a:p>
          <a:endParaRPr lang="en-US"/>
        </a:p>
      </dgm:t>
    </dgm:pt>
    <dgm:pt modelId="{EB28432B-5120-4E89-AA43-B1796B0607B3}" type="sibTrans" cxnId="{88EE571D-A1F9-41B2-A9BF-64F2E329A666}">
      <dgm:prSet/>
      <dgm:spPr/>
      <dgm:t>
        <a:bodyPr/>
        <a:lstStyle/>
        <a:p>
          <a:endParaRPr lang="en-US"/>
        </a:p>
      </dgm:t>
    </dgm:pt>
    <dgm:pt modelId="{D29A16EE-2CE6-4AF3-883E-3974FDCE132E}">
      <dgm:prSet/>
      <dgm:spPr/>
      <dgm:t>
        <a:bodyPr/>
        <a:lstStyle/>
        <a:p>
          <a:r>
            <a:rPr lang="en-US"/>
            <a:t>Low-income Pell</a:t>
          </a:r>
        </a:p>
      </dgm:t>
    </dgm:pt>
    <dgm:pt modelId="{F8F2367C-684A-4B2E-8905-F2CCB3A0DA5A}" type="parTrans" cxnId="{FE3D24F7-DF8E-496F-AA7C-9F4A5C7A560E}">
      <dgm:prSet/>
      <dgm:spPr/>
      <dgm:t>
        <a:bodyPr/>
        <a:lstStyle/>
        <a:p>
          <a:endParaRPr lang="en-US"/>
        </a:p>
      </dgm:t>
    </dgm:pt>
    <dgm:pt modelId="{B8110681-1DE0-40FB-8888-7ED8C5E96144}" type="sibTrans" cxnId="{FE3D24F7-DF8E-496F-AA7C-9F4A5C7A560E}">
      <dgm:prSet/>
      <dgm:spPr/>
      <dgm:t>
        <a:bodyPr/>
        <a:lstStyle/>
        <a:p>
          <a:endParaRPr lang="en-US"/>
        </a:p>
      </dgm:t>
    </dgm:pt>
    <dgm:pt modelId="{98873D2A-9E48-4571-8EC3-177276D6F74F}">
      <dgm:prSet/>
      <dgm:spPr/>
      <dgm:t>
        <a:bodyPr/>
        <a:lstStyle/>
        <a:p>
          <a:r>
            <a:rPr lang="en-US"/>
            <a:t>Enrollment status: Full-time and Part-time</a:t>
          </a:r>
        </a:p>
      </dgm:t>
    </dgm:pt>
    <dgm:pt modelId="{7FD27952-EAFE-41BB-8DCC-7050E344A751}" type="parTrans" cxnId="{C9F40275-F155-4278-AE8B-A5CA2605EE6B}">
      <dgm:prSet/>
      <dgm:spPr/>
      <dgm:t>
        <a:bodyPr/>
        <a:lstStyle/>
        <a:p>
          <a:endParaRPr lang="en-US"/>
        </a:p>
      </dgm:t>
    </dgm:pt>
    <dgm:pt modelId="{B84FD8F9-04A4-4A4F-A5F0-AAFF961CD707}" type="sibTrans" cxnId="{C9F40275-F155-4278-AE8B-A5CA2605EE6B}">
      <dgm:prSet/>
      <dgm:spPr/>
      <dgm:t>
        <a:bodyPr/>
        <a:lstStyle/>
        <a:p>
          <a:endParaRPr lang="en-US"/>
        </a:p>
      </dgm:t>
    </dgm:pt>
    <dgm:pt modelId="{54955F47-CA9D-4A49-AEA9-294D3732B618}">
      <dgm:prSet/>
      <dgm:spPr/>
      <dgm:t>
        <a:bodyPr/>
        <a:lstStyle/>
        <a:p>
          <a:r>
            <a:rPr lang="en-US"/>
            <a:t>Foster Youth</a:t>
          </a:r>
        </a:p>
      </dgm:t>
    </dgm:pt>
    <dgm:pt modelId="{988CD6A0-67E4-42CA-BD1E-6BF4F193FBEF}" type="parTrans" cxnId="{3DBB5439-3D95-4067-9E52-5E4222C66800}">
      <dgm:prSet/>
      <dgm:spPr/>
      <dgm:t>
        <a:bodyPr/>
        <a:lstStyle/>
        <a:p>
          <a:endParaRPr lang="en-US"/>
        </a:p>
      </dgm:t>
    </dgm:pt>
    <dgm:pt modelId="{F3E11B02-31C3-423F-B126-822EE825043C}" type="sibTrans" cxnId="{3DBB5439-3D95-4067-9E52-5E4222C66800}">
      <dgm:prSet/>
      <dgm:spPr/>
      <dgm:t>
        <a:bodyPr/>
        <a:lstStyle/>
        <a:p>
          <a:endParaRPr lang="en-US"/>
        </a:p>
      </dgm:t>
    </dgm:pt>
    <dgm:pt modelId="{70990E8E-24C0-4D5B-9F2D-14F381F27D71}">
      <dgm:prSet/>
      <dgm:spPr/>
      <dgm:t>
        <a:bodyPr/>
        <a:lstStyle/>
        <a:p>
          <a:r>
            <a:rPr lang="en-US"/>
            <a:t>Homeless</a:t>
          </a:r>
        </a:p>
      </dgm:t>
    </dgm:pt>
    <dgm:pt modelId="{20D6829D-B492-4F74-9732-A1FF4EBA5004}" type="parTrans" cxnId="{21F0FEEA-87CC-4A3A-9DE5-89C58C6C780B}">
      <dgm:prSet/>
      <dgm:spPr/>
      <dgm:t>
        <a:bodyPr/>
        <a:lstStyle/>
        <a:p>
          <a:endParaRPr lang="en-US"/>
        </a:p>
      </dgm:t>
    </dgm:pt>
    <dgm:pt modelId="{6ABB6C6F-17B7-4A2F-A3B1-6AC079ACBAF6}" type="sibTrans" cxnId="{21F0FEEA-87CC-4A3A-9DE5-89C58C6C780B}">
      <dgm:prSet/>
      <dgm:spPr/>
      <dgm:t>
        <a:bodyPr/>
        <a:lstStyle/>
        <a:p>
          <a:endParaRPr lang="en-US"/>
        </a:p>
      </dgm:t>
    </dgm:pt>
    <dgm:pt modelId="{695C78A1-A648-4205-B662-3929E87086E9}">
      <dgm:prSet/>
      <dgm:spPr/>
      <dgm:t>
        <a:bodyPr/>
        <a:lstStyle/>
        <a:p>
          <a:r>
            <a:rPr lang="en-US"/>
            <a:t>Veterans</a:t>
          </a:r>
        </a:p>
      </dgm:t>
    </dgm:pt>
    <dgm:pt modelId="{0B611739-4D63-4001-9670-604FADF1C4F3}" type="parTrans" cxnId="{2F807357-6254-4F38-8B25-EDEFD02C1186}">
      <dgm:prSet/>
      <dgm:spPr/>
      <dgm:t>
        <a:bodyPr/>
        <a:lstStyle/>
        <a:p>
          <a:endParaRPr lang="en-US"/>
        </a:p>
      </dgm:t>
    </dgm:pt>
    <dgm:pt modelId="{964D8636-0323-4D98-8041-8C86F9E3BE35}" type="sibTrans" cxnId="{2F807357-6254-4F38-8B25-EDEFD02C1186}">
      <dgm:prSet/>
      <dgm:spPr/>
      <dgm:t>
        <a:bodyPr/>
        <a:lstStyle/>
        <a:p>
          <a:endParaRPr lang="en-US"/>
        </a:p>
      </dgm:t>
    </dgm:pt>
    <dgm:pt modelId="{DBBDACBE-D0EA-374A-BC60-602E74A57722}" type="pres">
      <dgm:prSet presAssocID="{01B0621A-5002-4650-BB5E-B26692FCCCAD}" presName="Name0" presStyleCnt="0">
        <dgm:presLayoutVars>
          <dgm:dir/>
          <dgm:animLvl val="lvl"/>
          <dgm:resizeHandles val="exact"/>
        </dgm:presLayoutVars>
      </dgm:prSet>
      <dgm:spPr/>
    </dgm:pt>
    <dgm:pt modelId="{DE4D9C0C-E724-0B47-AF57-86EF6650036C}" type="pres">
      <dgm:prSet presAssocID="{6C30A754-B7CA-4FD3-8016-ED41BFC6389F}" presName="composite" presStyleCnt="0"/>
      <dgm:spPr/>
    </dgm:pt>
    <dgm:pt modelId="{6955E204-C5BE-DC46-93DA-27EA443E8002}" type="pres">
      <dgm:prSet presAssocID="{6C30A754-B7CA-4FD3-8016-ED41BFC6389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A1AF9A2-9A53-D94B-83BD-FA010BC813D6}" type="pres">
      <dgm:prSet presAssocID="{6C30A754-B7CA-4FD3-8016-ED41BFC6389F}" presName="desTx" presStyleLbl="alignAccFollowNode1" presStyleIdx="0" presStyleCnt="2">
        <dgm:presLayoutVars>
          <dgm:bulletEnabled val="1"/>
        </dgm:presLayoutVars>
      </dgm:prSet>
      <dgm:spPr/>
    </dgm:pt>
    <dgm:pt modelId="{D7057F30-79A4-D54F-9836-D3684379B98B}" type="pres">
      <dgm:prSet presAssocID="{5CA3D702-CA65-4E5F-BA1F-CF9AAE594D0D}" presName="space" presStyleCnt="0"/>
      <dgm:spPr/>
    </dgm:pt>
    <dgm:pt modelId="{19193DD3-24EB-EF4D-B58E-B7A2D1C927D8}" type="pres">
      <dgm:prSet presAssocID="{AA526421-0D6C-4EFA-B52D-8D260D61EF9B}" presName="composite" presStyleCnt="0"/>
      <dgm:spPr/>
    </dgm:pt>
    <dgm:pt modelId="{8470F3F2-46FC-C548-B2F4-A138E461EAEE}" type="pres">
      <dgm:prSet presAssocID="{AA526421-0D6C-4EFA-B52D-8D260D61EF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B551D80-99F0-A948-8540-F38F3D7620B5}" type="pres">
      <dgm:prSet presAssocID="{AA526421-0D6C-4EFA-B52D-8D260D61EF9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035D002-F7A4-564E-8012-1C2BC2DC1CF3}" type="presOf" srcId="{6C30A754-B7CA-4FD3-8016-ED41BFC6389F}" destId="{6955E204-C5BE-DC46-93DA-27EA443E8002}" srcOrd="0" destOrd="0" presId="urn:microsoft.com/office/officeart/2005/8/layout/hList1"/>
    <dgm:cxn modelId="{70AD7D07-74D0-8149-9FD3-5DB44D737742}" type="presOf" srcId="{40EA0E1C-8C1E-4FC2-AE1B-02E0E36C13D1}" destId="{3B551D80-99F0-A948-8540-F38F3D7620B5}" srcOrd="0" destOrd="0" presId="urn:microsoft.com/office/officeart/2005/8/layout/hList1"/>
    <dgm:cxn modelId="{2F7AB508-93ED-4E40-802A-12C4714DBF7B}" type="presOf" srcId="{01B0621A-5002-4650-BB5E-B26692FCCCAD}" destId="{DBBDACBE-D0EA-374A-BC60-602E74A57722}" srcOrd="0" destOrd="0" presId="urn:microsoft.com/office/officeart/2005/8/layout/hList1"/>
    <dgm:cxn modelId="{ADF7ED0B-24C4-764C-9428-5448D81BE5A2}" type="presOf" srcId="{AA526421-0D6C-4EFA-B52D-8D260D61EF9B}" destId="{8470F3F2-46FC-C548-B2F4-A138E461EAEE}" srcOrd="0" destOrd="0" presId="urn:microsoft.com/office/officeart/2005/8/layout/hList1"/>
    <dgm:cxn modelId="{88EE571D-A1F9-41B2-A9BF-64F2E329A666}" srcId="{AA526421-0D6C-4EFA-B52D-8D260D61EF9B}" destId="{40EA0E1C-8C1E-4FC2-AE1B-02E0E36C13D1}" srcOrd="0" destOrd="0" parTransId="{67308285-6E56-4432-9304-3D2D791AA7B8}" sibTransId="{EB28432B-5120-4E89-AA43-B1796B0607B3}"/>
    <dgm:cxn modelId="{4A43FA27-2E01-460E-996C-6AD98E91A6AF}" srcId="{01B0621A-5002-4650-BB5E-B26692FCCCAD}" destId="{6C30A754-B7CA-4FD3-8016-ED41BFC6389F}" srcOrd="0" destOrd="0" parTransId="{96CC7A0D-15C5-4C50-9927-2B02D9AD83ED}" sibTransId="{5CA3D702-CA65-4E5F-BA1F-CF9AAE594D0D}"/>
    <dgm:cxn modelId="{F0928334-B73D-4C06-97A5-E32639A953A4}" srcId="{6C30A754-B7CA-4FD3-8016-ED41BFC6389F}" destId="{2C84315D-6C7C-4069-BF3D-A6A11449938A}" srcOrd="2" destOrd="0" parTransId="{FFD8E7D7-0521-4D3E-BF41-4C48ADB18DEE}" sibTransId="{898104E5-2B0A-48D0-A8F4-2829810C6CA1}"/>
    <dgm:cxn modelId="{C800B736-FDB3-DB41-BA79-5AF1027B3883}" type="presOf" srcId="{98873D2A-9E48-4571-8EC3-177276D6F74F}" destId="{3B551D80-99F0-A948-8540-F38F3D7620B5}" srcOrd="0" destOrd="2" presId="urn:microsoft.com/office/officeart/2005/8/layout/hList1"/>
    <dgm:cxn modelId="{3DBB5439-3D95-4067-9E52-5E4222C66800}" srcId="{AA526421-0D6C-4EFA-B52D-8D260D61EF9B}" destId="{54955F47-CA9D-4A49-AEA9-294D3732B618}" srcOrd="3" destOrd="0" parTransId="{988CD6A0-67E4-42CA-BD1E-6BF4F193FBEF}" sibTransId="{F3E11B02-31C3-423F-B126-822EE825043C}"/>
    <dgm:cxn modelId="{2F807357-6254-4F38-8B25-EDEFD02C1186}" srcId="{AA526421-0D6C-4EFA-B52D-8D260D61EF9B}" destId="{695C78A1-A648-4205-B662-3929E87086E9}" srcOrd="5" destOrd="0" parTransId="{0B611739-4D63-4001-9670-604FADF1C4F3}" sibTransId="{964D8636-0323-4D98-8041-8C86F9E3BE35}"/>
    <dgm:cxn modelId="{2EE4566F-8F04-544B-9E5E-89FBDC62D0B8}" type="presOf" srcId="{2C84315D-6C7C-4069-BF3D-A6A11449938A}" destId="{9A1AF9A2-9A53-D94B-83BD-FA010BC813D6}" srcOrd="0" destOrd="2" presId="urn:microsoft.com/office/officeart/2005/8/layout/hList1"/>
    <dgm:cxn modelId="{C9F40275-F155-4278-AE8B-A5CA2605EE6B}" srcId="{AA526421-0D6C-4EFA-B52D-8D260D61EF9B}" destId="{98873D2A-9E48-4571-8EC3-177276D6F74F}" srcOrd="2" destOrd="0" parTransId="{7FD27952-EAFE-41BB-8DCC-7050E344A751}" sibTransId="{B84FD8F9-04A4-4A4F-A5F0-AAFF961CD707}"/>
    <dgm:cxn modelId="{9FD7D083-A10F-4FCC-B96F-43F9DAB4A09D}" srcId="{01B0621A-5002-4650-BB5E-B26692FCCCAD}" destId="{AA526421-0D6C-4EFA-B52D-8D260D61EF9B}" srcOrd="1" destOrd="0" parTransId="{045F0350-1F8D-4CD0-B2D8-F09A86642F5D}" sibTransId="{1759B425-CC95-42B0-BDE1-9B565C04B2FB}"/>
    <dgm:cxn modelId="{95CF4A8D-B70C-4157-9715-58A5F03298CC}" srcId="{6C30A754-B7CA-4FD3-8016-ED41BFC6389F}" destId="{03140D56-A36A-45A4-8954-1F8D5CA8C2B2}" srcOrd="3" destOrd="0" parTransId="{2B4E5CD1-8AC1-43DC-9EC6-832EA62DA6C6}" sibTransId="{8C25B920-1E92-4D0E-8B50-6E732FB2DC7C}"/>
    <dgm:cxn modelId="{33E99F90-382A-3344-B8F9-41E8E06FAE19}" type="presOf" srcId="{70990E8E-24C0-4D5B-9F2D-14F381F27D71}" destId="{3B551D80-99F0-A948-8540-F38F3D7620B5}" srcOrd="0" destOrd="4" presId="urn:microsoft.com/office/officeart/2005/8/layout/hList1"/>
    <dgm:cxn modelId="{2AAB4A92-5EA6-4BFC-994C-194DEDA66DBE}" srcId="{6C30A754-B7CA-4FD3-8016-ED41BFC6389F}" destId="{002A9ADB-86EB-4552-909F-BA30EA6FA561}" srcOrd="1" destOrd="0" parTransId="{0AFAEFDA-71D9-4C24-B94E-273EF4623A42}" sibTransId="{F1B8E1FC-05E5-4B69-BF1D-4D37B02037C6}"/>
    <dgm:cxn modelId="{2C74519C-3949-BB43-B3F0-A8CFA397EBC5}" type="presOf" srcId="{54955F47-CA9D-4A49-AEA9-294D3732B618}" destId="{3B551D80-99F0-A948-8540-F38F3D7620B5}" srcOrd="0" destOrd="3" presId="urn:microsoft.com/office/officeart/2005/8/layout/hList1"/>
    <dgm:cxn modelId="{58A5039D-C04A-8741-8540-72A60991B464}" type="presOf" srcId="{D29A16EE-2CE6-4AF3-883E-3974FDCE132E}" destId="{3B551D80-99F0-A948-8540-F38F3D7620B5}" srcOrd="0" destOrd="1" presId="urn:microsoft.com/office/officeart/2005/8/layout/hList1"/>
    <dgm:cxn modelId="{47B2FCA3-4C28-BF48-BFBF-688B5F9ACE5F}" type="presOf" srcId="{03140D56-A36A-45A4-8954-1F8D5CA8C2B2}" destId="{9A1AF9A2-9A53-D94B-83BD-FA010BC813D6}" srcOrd="0" destOrd="3" presId="urn:microsoft.com/office/officeart/2005/8/layout/hList1"/>
    <dgm:cxn modelId="{F1E1FCB2-C883-3C4E-BE95-C61DBDAD84A0}" type="presOf" srcId="{34AED0EC-23D8-4CA4-8B4A-8ECBEA756256}" destId="{9A1AF9A2-9A53-D94B-83BD-FA010BC813D6}" srcOrd="0" destOrd="0" presId="urn:microsoft.com/office/officeart/2005/8/layout/hList1"/>
    <dgm:cxn modelId="{125F58B7-9B1C-8145-A38B-45591A571E33}" type="presOf" srcId="{695C78A1-A648-4205-B662-3929E87086E9}" destId="{3B551D80-99F0-A948-8540-F38F3D7620B5}" srcOrd="0" destOrd="5" presId="urn:microsoft.com/office/officeart/2005/8/layout/hList1"/>
    <dgm:cxn modelId="{A0A0B7C8-2522-4B9F-AEDD-46107D9E3F37}" srcId="{6C30A754-B7CA-4FD3-8016-ED41BFC6389F}" destId="{34AED0EC-23D8-4CA4-8B4A-8ECBEA756256}" srcOrd="0" destOrd="0" parTransId="{A94905AD-0498-4133-957D-5BAC905D3623}" sibTransId="{D3C5CC8D-159C-47DF-8FBE-62216C0DDBD9}"/>
    <dgm:cxn modelId="{7A35D7EA-DEDD-644B-B16D-EF1CCF59C3B7}" type="presOf" srcId="{002A9ADB-86EB-4552-909F-BA30EA6FA561}" destId="{9A1AF9A2-9A53-D94B-83BD-FA010BC813D6}" srcOrd="0" destOrd="1" presId="urn:microsoft.com/office/officeart/2005/8/layout/hList1"/>
    <dgm:cxn modelId="{21F0FEEA-87CC-4A3A-9DE5-89C58C6C780B}" srcId="{AA526421-0D6C-4EFA-B52D-8D260D61EF9B}" destId="{70990E8E-24C0-4D5B-9F2D-14F381F27D71}" srcOrd="4" destOrd="0" parTransId="{20D6829D-B492-4F74-9732-A1FF4EBA5004}" sibTransId="{6ABB6C6F-17B7-4A2F-A3B1-6AC079ACBAF6}"/>
    <dgm:cxn modelId="{FE3D24F7-DF8E-496F-AA7C-9F4A5C7A560E}" srcId="{AA526421-0D6C-4EFA-B52D-8D260D61EF9B}" destId="{D29A16EE-2CE6-4AF3-883E-3974FDCE132E}" srcOrd="1" destOrd="0" parTransId="{F8F2367C-684A-4B2E-8905-F2CCB3A0DA5A}" sibTransId="{B8110681-1DE0-40FB-8888-7ED8C5E96144}"/>
    <dgm:cxn modelId="{EECA09F1-79DE-FA49-B0F4-F27EBB427E3B}" type="presParOf" srcId="{DBBDACBE-D0EA-374A-BC60-602E74A57722}" destId="{DE4D9C0C-E724-0B47-AF57-86EF6650036C}" srcOrd="0" destOrd="0" presId="urn:microsoft.com/office/officeart/2005/8/layout/hList1"/>
    <dgm:cxn modelId="{F6D5EF4D-BCEE-B345-9F5D-5400CCD48AE5}" type="presParOf" srcId="{DE4D9C0C-E724-0B47-AF57-86EF6650036C}" destId="{6955E204-C5BE-DC46-93DA-27EA443E8002}" srcOrd="0" destOrd="0" presId="urn:microsoft.com/office/officeart/2005/8/layout/hList1"/>
    <dgm:cxn modelId="{FAE56E9A-B412-0045-9226-AD3B0A313482}" type="presParOf" srcId="{DE4D9C0C-E724-0B47-AF57-86EF6650036C}" destId="{9A1AF9A2-9A53-D94B-83BD-FA010BC813D6}" srcOrd="1" destOrd="0" presId="urn:microsoft.com/office/officeart/2005/8/layout/hList1"/>
    <dgm:cxn modelId="{419F10D3-4DB3-9647-B0CF-2D2A92706C1C}" type="presParOf" srcId="{DBBDACBE-D0EA-374A-BC60-602E74A57722}" destId="{D7057F30-79A4-D54F-9836-D3684379B98B}" srcOrd="1" destOrd="0" presId="urn:microsoft.com/office/officeart/2005/8/layout/hList1"/>
    <dgm:cxn modelId="{F15A9541-AFE3-0A44-9731-C65569BC73F0}" type="presParOf" srcId="{DBBDACBE-D0EA-374A-BC60-602E74A57722}" destId="{19193DD3-24EB-EF4D-B58E-B7A2D1C927D8}" srcOrd="2" destOrd="0" presId="urn:microsoft.com/office/officeart/2005/8/layout/hList1"/>
    <dgm:cxn modelId="{280D6CED-B115-8D45-BAE1-2E3DF660C35B}" type="presParOf" srcId="{19193DD3-24EB-EF4D-B58E-B7A2D1C927D8}" destId="{8470F3F2-46FC-C548-B2F4-A138E461EAEE}" srcOrd="0" destOrd="0" presId="urn:microsoft.com/office/officeart/2005/8/layout/hList1"/>
    <dgm:cxn modelId="{1380965C-6BD1-3345-8BB4-6E2ECEB71CC0}" type="presParOf" srcId="{19193DD3-24EB-EF4D-B58E-B7A2D1C927D8}" destId="{3B551D80-99F0-A948-8540-F38F3D7620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5E204-C5BE-DC46-93DA-27EA443E8002}">
      <dsp:nvSpPr>
        <dsp:cNvPr id="0" name=""/>
        <dsp:cNvSpPr/>
      </dsp:nvSpPr>
      <dsp:spPr>
        <a:xfrm>
          <a:off x="46" y="120129"/>
          <a:ext cx="4486496" cy="664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ineligible for CARES Act emergency grants</a:t>
          </a:r>
        </a:p>
      </dsp:txBody>
      <dsp:txXfrm>
        <a:off x="46" y="120129"/>
        <a:ext cx="4486496" cy="664143"/>
      </dsp:txXfrm>
    </dsp:sp>
    <dsp:sp modelId="{9A1AF9A2-9A53-D94B-83BD-FA010BC813D6}">
      <dsp:nvSpPr>
        <dsp:cNvPr id="0" name=""/>
        <dsp:cNvSpPr/>
      </dsp:nvSpPr>
      <dsp:spPr>
        <a:xfrm>
          <a:off x="46" y="784272"/>
          <a:ext cx="4486496" cy="1970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Undocumented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High school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International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Students solely online prior to COVID-19 pandemic</a:t>
          </a:r>
        </a:p>
      </dsp:txBody>
      <dsp:txXfrm>
        <a:off x="46" y="784272"/>
        <a:ext cx="4486496" cy="1970481"/>
      </dsp:txXfrm>
    </dsp:sp>
    <dsp:sp modelId="{8470F3F2-46FC-C548-B2F4-A138E461EAEE}">
      <dsp:nvSpPr>
        <dsp:cNvPr id="0" name=""/>
        <dsp:cNvSpPr/>
      </dsp:nvSpPr>
      <dsp:spPr>
        <a:xfrm>
          <a:off x="5114653" y="120129"/>
          <a:ext cx="4486496" cy="6641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Eligible students and prioritization for CARES Act emergency grants</a:t>
          </a:r>
        </a:p>
      </dsp:txBody>
      <dsp:txXfrm>
        <a:off x="5114653" y="120129"/>
        <a:ext cx="4486496" cy="664143"/>
      </dsp:txXfrm>
    </dsp:sp>
    <dsp:sp modelId="{3B551D80-99F0-A948-8540-F38F3D7620B5}">
      <dsp:nvSpPr>
        <dsp:cNvPr id="0" name=""/>
        <dsp:cNvSpPr/>
      </dsp:nvSpPr>
      <dsp:spPr>
        <a:xfrm>
          <a:off x="5114653" y="784272"/>
          <a:ext cx="4486496" cy="1970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Pell recipients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Low-income Pell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Enrollment status: Full-time and Part-time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Foster Youth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Homeless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Veterans</a:t>
          </a:r>
        </a:p>
      </dsp:txBody>
      <dsp:txXfrm>
        <a:off x="5114653" y="784272"/>
        <a:ext cx="4486496" cy="197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4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47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98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7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4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4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4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5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1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1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4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14BC0-7505-1B4F-8703-112A4E460C7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6BA25E-42AD-F64D-AB29-ACF6272C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C8BF6-4236-E24C-9AE9-F3FA75AA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Department of Education CARES 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C77838-0965-EC40-BC38-FD2D59BA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CARES Act (S. 3548/ H.R. 748) is the third federal stimulus packet in response to the Coronavirus.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 April 9, the U.S. Secretary of Education announced that $6 billion of the total $13.95 billion Higher Education Emergency Relief Fund will be </a:t>
            </a:r>
            <a:r>
              <a:rPr lang="en-US" b="1" dirty="0"/>
              <a:t>distributed immediately to colleges and universities to provide direct emergency cash grants to college students. </a:t>
            </a:r>
          </a:p>
          <a:p>
            <a:r>
              <a:rPr lang="en-US" dirty="0"/>
              <a:t>California Community Colleges received $579,679,078</a:t>
            </a:r>
          </a:p>
        </p:txBody>
      </p:sp>
    </p:spTree>
    <p:extLst>
      <p:ext uri="{BB962C8B-B14F-4D97-AF65-F5344CB8AC3E}">
        <p14:creationId xmlns:p14="http://schemas.microsoft.com/office/powerpoint/2010/main" val="251648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887332-F6EA-7F47-BB19-073D73C7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U.S. Department of Education CARES 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B2863-9C78-5E41-9AE1-F4AFBE24A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2200"/>
              <a:t>Minimum 50% of formula grant funds (the “advance funds”) must be reserved for </a:t>
            </a:r>
            <a:r>
              <a:rPr lang="en-US" sz="2200" b="1"/>
              <a:t>emergency financial aid grants to students </a:t>
            </a:r>
            <a:r>
              <a:rPr lang="en-US" sz="2200"/>
              <a:t>to help cover expenses related to the disruption of campus operations due to coronavirus, such as food, housing, course materials, technology, health care, and child-care; </a:t>
            </a:r>
          </a:p>
          <a:p>
            <a:pPr fontAlgn="base">
              <a:lnSpc>
                <a:spcPct val="90000"/>
              </a:lnSpc>
            </a:pPr>
            <a:r>
              <a:rPr lang="en-US" sz="2200"/>
              <a:t>Institutions are encouraged to </a:t>
            </a:r>
            <a:r>
              <a:rPr lang="en-US" sz="2200" b="1"/>
              <a:t>prioritize students with the greatest need.</a:t>
            </a:r>
            <a:r>
              <a:rPr lang="en-US" sz="2200"/>
              <a:t> </a:t>
            </a:r>
          </a:p>
          <a:p>
            <a:pPr fontAlgn="base">
              <a:lnSpc>
                <a:spcPct val="90000"/>
              </a:lnSpc>
            </a:pPr>
            <a:r>
              <a:rPr lang="en-US" sz="2200"/>
              <a:t>Institutions shall </a:t>
            </a:r>
            <a:r>
              <a:rPr lang="en-US" sz="2200" b="1"/>
              <a:t>not use the advanced funds to reimburse itself</a:t>
            </a:r>
            <a:r>
              <a:rPr lang="en-US" sz="2200"/>
              <a:t> for any costs or expenses, including but not limited to any costs associated with significant changes to the delivery of instruction due to the coronavirus and/or any refunds or other benefits that recipient previously issued to students; 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4355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623EA1-54C4-DF46-8BB0-F36EBA70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rgbClr val="262626"/>
                </a:solidFill>
              </a:rPr>
              <a:t>SMCCCD CARES Act Funding Allocations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DB442C8-154C-DE4F-A1D1-D39FF31EA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969" y="2751660"/>
            <a:ext cx="1567961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48E2B5-4417-4846-BC88-9D5F60A60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41954"/>
              </p:ext>
            </p:extLst>
          </p:nvPr>
        </p:nvGraphicFramePr>
        <p:xfrm>
          <a:off x="5418668" y="1353904"/>
          <a:ext cx="5469468" cy="4150192"/>
        </p:xfrm>
        <a:graphic>
          <a:graphicData uri="http://schemas.openxmlformats.org/drawingml/2006/table">
            <a:tbl>
              <a:tblPr/>
              <a:tblGrid>
                <a:gridCol w="1323142">
                  <a:extLst>
                    <a:ext uri="{9D8B030D-6E8A-4147-A177-3AD203B41FA5}">
                      <a16:colId xmlns:a16="http://schemas.microsoft.com/office/drawing/2014/main" val="4271920644"/>
                    </a:ext>
                  </a:extLst>
                </a:gridCol>
                <a:gridCol w="1159847">
                  <a:extLst>
                    <a:ext uri="{9D8B030D-6E8A-4147-A177-3AD203B41FA5}">
                      <a16:colId xmlns:a16="http://schemas.microsoft.com/office/drawing/2014/main" val="1847674887"/>
                    </a:ext>
                  </a:extLst>
                </a:gridCol>
                <a:gridCol w="1274152">
                  <a:extLst>
                    <a:ext uri="{9D8B030D-6E8A-4147-A177-3AD203B41FA5}">
                      <a16:colId xmlns:a16="http://schemas.microsoft.com/office/drawing/2014/main" val="4001481121"/>
                    </a:ext>
                  </a:extLst>
                </a:gridCol>
                <a:gridCol w="1712327">
                  <a:extLst>
                    <a:ext uri="{9D8B030D-6E8A-4147-A177-3AD203B41FA5}">
                      <a16:colId xmlns:a16="http://schemas.microsoft.com/office/drawing/2014/main" val="1646651418"/>
                    </a:ext>
                  </a:extLst>
                </a:gridCol>
              </a:tblGrid>
              <a:tr h="691699">
                <a:tc gridSpan="4"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CARES Allocation and Recommended Distribution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1272"/>
                  </a:ext>
                </a:extLst>
              </a:tr>
              <a:tr h="12403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Allocation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for Emergency Financial Aid Grants to Students 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(75% of Total)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for Institutional Funding for Related Expenses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 of Total)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112"/>
                  </a:ext>
                </a:extLst>
              </a:tr>
              <a:tr h="5088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Cañada College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1,098,544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 823,908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 274,636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528811"/>
                  </a:ext>
                </a:extLst>
              </a:tr>
              <a:tr h="6916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of San Mateo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 2,042,860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1,532,145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510,715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985659"/>
                  </a:ext>
                </a:extLst>
              </a:tr>
              <a:tr h="5088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Skyline College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2,491,971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1,868,978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622,993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517825"/>
                  </a:ext>
                </a:extLst>
              </a:tr>
              <a:tr h="5088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5,633,375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4,225,031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  <a:p>
                      <a:pPr algn="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  1,408,344</a:t>
                      </a:r>
                      <a:r>
                        <a:rPr lang="en-US" sz="12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>
                        <a:effectLst/>
                      </a:endParaRPr>
                    </a:p>
                  </a:txBody>
                  <a:tcPr marL="111675" marR="111675" marT="55837" marB="5583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6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8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3DA7BF-CBE0-5D46-9919-A2A5D2E8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Guidance on serving students – District Alignment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87FAEDD-A99F-4F76-B7E0-6ECF2832F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67517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65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Macintosh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Organic</vt:lpstr>
      <vt:lpstr>U.S. Department of Education CARES Act</vt:lpstr>
      <vt:lpstr>U.S. Department of Education CARES Act</vt:lpstr>
      <vt:lpstr>SMCCCD CARES Act Funding Allocations</vt:lpstr>
      <vt:lpstr>Guidance on serving students – District Alignment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Department of Education CARES Act</dc:title>
  <dc:creator>Garcia, Angelica</dc:creator>
  <cp:lastModifiedBy>Garcia, Angelica</cp:lastModifiedBy>
  <cp:revision>1</cp:revision>
  <dcterms:created xsi:type="dcterms:W3CDTF">2020-04-23T20:59:32Z</dcterms:created>
  <dcterms:modified xsi:type="dcterms:W3CDTF">2020-04-23T20:59:50Z</dcterms:modified>
</cp:coreProperties>
</file>