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5/4/17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Presented on May 4, 2017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Representative Senate Revision Task Force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94357"/>
          </a:xfrm>
        </p:spPr>
        <p:txBody>
          <a:bodyPr/>
          <a:lstStyle/>
          <a:p>
            <a:r>
              <a:rPr lang="en-US" dirty="0" smtClean="0"/>
              <a:t>Scenario 1:  The Current AS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34984" y="1144454"/>
            <a:ext cx="3084049" cy="5303566"/>
          </a:xfrm>
        </p:spPr>
        <p:txBody>
          <a:bodyPr>
            <a:normAutofit fontScale="25000" lnSpcReduction="20000"/>
          </a:bodyPr>
          <a:lstStyle/>
          <a:p>
            <a:endParaRPr lang="en-US" sz="6400" dirty="0" smtClean="0"/>
          </a:p>
          <a:p>
            <a:r>
              <a:rPr lang="en-US" sz="6400" dirty="0" smtClean="0"/>
              <a:t>President</a:t>
            </a:r>
            <a:endParaRPr lang="en-US" sz="6400" dirty="0"/>
          </a:p>
          <a:p>
            <a:r>
              <a:rPr lang="en-US" sz="6400" dirty="0"/>
              <a:t>Past President </a:t>
            </a:r>
          </a:p>
          <a:p>
            <a:r>
              <a:rPr lang="en-US" sz="6400" dirty="0"/>
              <a:t>Vice President – 1 vote</a:t>
            </a:r>
          </a:p>
          <a:p>
            <a:r>
              <a:rPr lang="en-US" sz="6400" dirty="0"/>
              <a:t>Secretary – 1 vote </a:t>
            </a:r>
          </a:p>
          <a:p>
            <a:r>
              <a:rPr lang="en-US" sz="6400" dirty="0"/>
              <a:t>Treasurer – 1 vote</a:t>
            </a:r>
          </a:p>
          <a:p>
            <a:r>
              <a:rPr lang="en-US" sz="6400" dirty="0"/>
              <a:t>ASLT – 1 vote (1 rep)</a:t>
            </a:r>
          </a:p>
          <a:p>
            <a:r>
              <a:rPr lang="en-US" sz="6400" dirty="0"/>
              <a:t>BEPP – 1 vote (1-2 reps)</a:t>
            </a:r>
          </a:p>
          <a:p>
            <a:r>
              <a:rPr lang="en-US" sz="6400" dirty="0"/>
              <a:t>Counseling – 1 vote (1-2 reps)</a:t>
            </a:r>
          </a:p>
          <a:p>
            <a:r>
              <a:rPr lang="en-US" sz="6400" dirty="0"/>
              <a:t>GLPS – 1 vote (1 rep)</a:t>
            </a:r>
          </a:p>
          <a:p>
            <a:r>
              <a:rPr lang="en-US" sz="6400" dirty="0"/>
              <a:t>KAD – 1 vote (1 rep)</a:t>
            </a:r>
          </a:p>
          <a:p>
            <a:r>
              <a:rPr lang="en-US" sz="6400" dirty="0"/>
              <a:t>LA – 1 vote (2 reps)</a:t>
            </a:r>
          </a:p>
          <a:p>
            <a:r>
              <a:rPr lang="en-US" sz="6400" dirty="0"/>
              <a:t>SMT – 1 vote (2 reps)</a:t>
            </a:r>
          </a:p>
          <a:p>
            <a:r>
              <a:rPr lang="en-US" sz="6400" dirty="0"/>
              <a:t>SS/CA – 1 vote (2 reps)</a:t>
            </a:r>
          </a:p>
          <a:p>
            <a:r>
              <a:rPr lang="en-US" sz="6400" dirty="0"/>
              <a:t>Curriculum – 1 vote</a:t>
            </a:r>
          </a:p>
          <a:p>
            <a:r>
              <a:rPr lang="en-US" sz="6400" dirty="0"/>
              <a:t>Ed Policy – 1 vote</a:t>
            </a:r>
          </a:p>
          <a:p>
            <a:r>
              <a:rPr lang="en-US" sz="6400" dirty="0"/>
              <a:t>Prof. Personnel – 1 vote</a:t>
            </a:r>
          </a:p>
          <a:p>
            <a:r>
              <a:rPr lang="en-US" sz="6400" dirty="0"/>
              <a:t>CTE Liaison – 1 vote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23728" y="1046757"/>
            <a:ext cx="3977169" cy="5401263"/>
          </a:xfrm>
        </p:spPr>
        <p:txBody>
          <a:bodyPr>
            <a:normAutofit fontScale="25000" lnSpcReduction="20000"/>
          </a:bodyPr>
          <a:lstStyle/>
          <a:p>
            <a:endParaRPr lang="en-US" sz="3200" dirty="0" smtClean="0"/>
          </a:p>
          <a:p>
            <a:r>
              <a:rPr lang="en-US" sz="6400" dirty="0" smtClean="0"/>
              <a:t>Total </a:t>
            </a:r>
            <a:r>
              <a:rPr lang="en-US" sz="6400" dirty="0"/>
              <a:t>voting members: 15 </a:t>
            </a:r>
          </a:p>
          <a:p>
            <a:r>
              <a:rPr lang="en-US" sz="6400" dirty="0"/>
              <a:t>Total members: 17 - 22 </a:t>
            </a:r>
          </a:p>
          <a:p>
            <a:r>
              <a:rPr lang="en-US" sz="6400" dirty="0"/>
              <a:t>Quorum: 8 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r>
              <a:rPr lang="en-US" sz="6400" u="sng" dirty="0"/>
              <a:t>Positives</a:t>
            </a:r>
            <a:r>
              <a:rPr lang="en-US" sz="6400" dirty="0"/>
              <a:t>:</a:t>
            </a:r>
          </a:p>
          <a:p>
            <a:r>
              <a:rPr lang="en-US" sz="6400" dirty="0"/>
              <a:t>Divisions have regular representation in attendance.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All divisions have an equal vote (1).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u="sng" dirty="0"/>
              <a:t>Drawbacks</a:t>
            </a:r>
            <a:r>
              <a:rPr lang="en-US" sz="6400" dirty="0"/>
              <a:t>:</a:t>
            </a:r>
          </a:p>
          <a:p>
            <a:r>
              <a:rPr lang="en-US" sz="6400" dirty="0"/>
              <a:t>Not every division rep present can vote.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r>
              <a:rPr lang="en-US" sz="6400" dirty="0"/>
              <a:t>Liaison has overlapping representation.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1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94357"/>
          </a:xfrm>
        </p:spPr>
        <p:txBody>
          <a:bodyPr/>
          <a:lstStyle/>
          <a:p>
            <a:r>
              <a:rPr lang="en-US" dirty="0" smtClean="0"/>
              <a:t>Scenario 2:  Possible “Senate”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34984" y="1144454"/>
            <a:ext cx="3084049" cy="5303566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President</a:t>
            </a:r>
            <a:endParaRPr lang="en-US" sz="6400" dirty="0"/>
          </a:p>
          <a:p>
            <a:r>
              <a:rPr lang="en-US" sz="6400" dirty="0"/>
              <a:t>Past President </a:t>
            </a:r>
          </a:p>
          <a:p>
            <a:r>
              <a:rPr lang="en-US" sz="6400" dirty="0"/>
              <a:t>Vice President – 1 vote</a:t>
            </a:r>
          </a:p>
          <a:p>
            <a:r>
              <a:rPr lang="en-US" sz="6400" dirty="0"/>
              <a:t>Secretary – 1 vote </a:t>
            </a:r>
          </a:p>
          <a:p>
            <a:r>
              <a:rPr lang="en-US" sz="6400" dirty="0"/>
              <a:t>Treasurer – 1 vote</a:t>
            </a:r>
          </a:p>
          <a:p>
            <a:r>
              <a:rPr lang="en-US" sz="6400" dirty="0"/>
              <a:t>ASLT – </a:t>
            </a:r>
            <a:r>
              <a:rPr lang="en-US" sz="6400" dirty="0" smtClean="0"/>
              <a:t>2 </a:t>
            </a:r>
            <a:r>
              <a:rPr lang="en-US" sz="6400" dirty="0"/>
              <a:t>vote </a:t>
            </a:r>
            <a:r>
              <a:rPr lang="en-US" sz="6400" dirty="0" smtClean="0"/>
              <a:t>(2 reps)</a:t>
            </a:r>
            <a:endParaRPr lang="en-US" sz="6400" dirty="0"/>
          </a:p>
          <a:p>
            <a:r>
              <a:rPr lang="en-US" sz="6400" dirty="0"/>
              <a:t>BEPP – </a:t>
            </a:r>
            <a:r>
              <a:rPr lang="en-US" sz="6400" dirty="0" smtClean="0"/>
              <a:t>2 </a:t>
            </a:r>
            <a:r>
              <a:rPr lang="en-US" sz="6400" dirty="0"/>
              <a:t>vote </a:t>
            </a:r>
            <a:r>
              <a:rPr lang="en-US" sz="6400" dirty="0" smtClean="0"/>
              <a:t>(2 </a:t>
            </a:r>
            <a:r>
              <a:rPr lang="en-US" sz="6400" dirty="0"/>
              <a:t>reps)</a:t>
            </a:r>
          </a:p>
          <a:p>
            <a:r>
              <a:rPr lang="en-US" sz="6400" dirty="0"/>
              <a:t>Counseling – </a:t>
            </a:r>
            <a:r>
              <a:rPr lang="en-US" sz="6400" dirty="0" smtClean="0"/>
              <a:t>2 </a:t>
            </a:r>
            <a:r>
              <a:rPr lang="en-US" sz="6400" dirty="0"/>
              <a:t>vote </a:t>
            </a:r>
            <a:r>
              <a:rPr lang="en-US" sz="6400" dirty="0" smtClean="0"/>
              <a:t>(2 </a:t>
            </a:r>
            <a:r>
              <a:rPr lang="en-US" sz="6400" dirty="0"/>
              <a:t>reps)</a:t>
            </a:r>
          </a:p>
          <a:p>
            <a:r>
              <a:rPr lang="en-US" sz="6400" dirty="0"/>
              <a:t>GLPS – </a:t>
            </a:r>
            <a:r>
              <a:rPr lang="en-US" sz="6400" dirty="0" smtClean="0"/>
              <a:t>2 </a:t>
            </a:r>
            <a:r>
              <a:rPr lang="en-US" sz="6400" dirty="0"/>
              <a:t>vote </a:t>
            </a:r>
            <a:r>
              <a:rPr lang="en-US" sz="6400" dirty="0" smtClean="0"/>
              <a:t>(2 </a:t>
            </a:r>
            <a:r>
              <a:rPr lang="en-US" sz="6400" dirty="0"/>
              <a:t>rep)</a:t>
            </a:r>
          </a:p>
          <a:p>
            <a:r>
              <a:rPr lang="en-US" sz="6400" dirty="0"/>
              <a:t>KAD – </a:t>
            </a:r>
            <a:r>
              <a:rPr lang="en-US" sz="6400" dirty="0" smtClean="0"/>
              <a:t>2 </a:t>
            </a:r>
            <a:r>
              <a:rPr lang="en-US" sz="6400" dirty="0"/>
              <a:t>vote </a:t>
            </a:r>
            <a:r>
              <a:rPr lang="en-US" sz="6400" dirty="0" smtClean="0"/>
              <a:t>(2 </a:t>
            </a:r>
            <a:r>
              <a:rPr lang="en-US" sz="6400" dirty="0"/>
              <a:t>rep)</a:t>
            </a:r>
          </a:p>
          <a:p>
            <a:r>
              <a:rPr lang="en-US" sz="6400" dirty="0"/>
              <a:t>LA – </a:t>
            </a:r>
            <a:r>
              <a:rPr lang="en-US" sz="6400" dirty="0" smtClean="0"/>
              <a:t>2 </a:t>
            </a:r>
            <a:r>
              <a:rPr lang="en-US" sz="6400" dirty="0"/>
              <a:t>vote (2 reps)</a:t>
            </a:r>
          </a:p>
          <a:p>
            <a:r>
              <a:rPr lang="en-US" sz="6400" dirty="0"/>
              <a:t>SMT – </a:t>
            </a:r>
            <a:r>
              <a:rPr lang="en-US" sz="6400" dirty="0" smtClean="0"/>
              <a:t>2 </a:t>
            </a:r>
            <a:r>
              <a:rPr lang="en-US" sz="6400" dirty="0"/>
              <a:t>vote (2 reps)</a:t>
            </a:r>
          </a:p>
          <a:p>
            <a:r>
              <a:rPr lang="en-US" sz="6400" dirty="0"/>
              <a:t>SS/CA – </a:t>
            </a:r>
            <a:r>
              <a:rPr lang="en-US" sz="6400" dirty="0" smtClean="0"/>
              <a:t>2 </a:t>
            </a:r>
            <a:r>
              <a:rPr lang="en-US" sz="6400" dirty="0"/>
              <a:t>vote (2 reps)</a:t>
            </a:r>
          </a:p>
          <a:p>
            <a:r>
              <a:rPr lang="en-US" sz="6400" dirty="0"/>
              <a:t>Curriculum – 1 vote</a:t>
            </a:r>
          </a:p>
          <a:p>
            <a:r>
              <a:rPr lang="en-US" sz="6400" dirty="0"/>
              <a:t>Ed Policy – 1 vote</a:t>
            </a:r>
          </a:p>
          <a:p>
            <a:r>
              <a:rPr lang="en-US" sz="6400" dirty="0"/>
              <a:t>Prof. Personnel – 1 </a:t>
            </a:r>
            <a:r>
              <a:rPr lang="en-US" sz="6400" dirty="0" smtClean="0"/>
              <a:t>vote</a:t>
            </a:r>
          </a:p>
          <a:p>
            <a:r>
              <a:rPr lang="en-US" sz="6400" dirty="0" smtClean="0"/>
              <a:t>At-Large Part-time – 2 votes (2 reps)</a:t>
            </a:r>
            <a:endParaRPr lang="en-US" sz="6400" dirty="0"/>
          </a:p>
          <a:p>
            <a:r>
              <a:rPr lang="en-US" sz="6400" dirty="0" smtClean="0"/>
              <a:t>Liaisons (CTE, SEEED, etc.)</a:t>
            </a:r>
            <a:endParaRPr lang="en-US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23728" y="1046757"/>
            <a:ext cx="3977169" cy="5401263"/>
          </a:xfrm>
        </p:spPr>
        <p:txBody>
          <a:bodyPr>
            <a:normAutofit fontScale="25000" lnSpcReduction="20000"/>
          </a:bodyPr>
          <a:lstStyle/>
          <a:p>
            <a:endParaRPr lang="en-US" sz="3200" dirty="0" smtClean="0"/>
          </a:p>
          <a:p>
            <a:r>
              <a:rPr lang="en-US" sz="6400" dirty="0" smtClean="0"/>
              <a:t>Total </a:t>
            </a:r>
            <a:r>
              <a:rPr lang="en-US" sz="6400" dirty="0"/>
              <a:t>voting members: </a:t>
            </a:r>
            <a:r>
              <a:rPr lang="en-US" sz="6400" dirty="0" smtClean="0"/>
              <a:t>24 </a:t>
            </a:r>
            <a:endParaRPr lang="en-US" sz="6400" dirty="0"/>
          </a:p>
          <a:p>
            <a:r>
              <a:rPr lang="en-US" sz="6400" dirty="0"/>
              <a:t>Total members: </a:t>
            </a:r>
            <a:r>
              <a:rPr lang="en-US" sz="6400" dirty="0" smtClean="0"/>
              <a:t>26 </a:t>
            </a:r>
            <a:r>
              <a:rPr lang="en-US" sz="6400" dirty="0"/>
              <a:t>- </a:t>
            </a:r>
            <a:r>
              <a:rPr lang="en-US" sz="6400" dirty="0" smtClean="0"/>
              <a:t>30 </a:t>
            </a:r>
            <a:endParaRPr lang="en-US" sz="6400" dirty="0"/>
          </a:p>
          <a:p>
            <a:r>
              <a:rPr lang="en-US" sz="6400" dirty="0"/>
              <a:t>Quorum: </a:t>
            </a:r>
            <a:r>
              <a:rPr lang="en-US" sz="6400" dirty="0" smtClean="0"/>
              <a:t>13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r>
              <a:rPr lang="en-US" sz="6400" u="sng" dirty="0"/>
              <a:t>Positives</a:t>
            </a:r>
            <a:r>
              <a:rPr lang="en-US" sz="6400" dirty="0"/>
              <a:t>:</a:t>
            </a:r>
          </a:p>
          <a:p>
            <a:r>
              <a:rPr lang="en-US" sz="6400" dirty="0"/>
              <a:t>More involvement in the Senate.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All divisions have equal votes (2).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Every division rep has a vote. 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u="sng" dirty="0"/>
              <a:t>Drawbacks</a:t>
            </a:r>
            <a:r>
              <a:rPr lang="en-US" sz="6400" dirty="0"/>
              <a:t>:</a:t>
            </a:r>
          </a:p>
          <a:p>
            <a:r>
              <a:rPr lang="en-US" sz="6400" dirty="0"/>
              <a:t>Small divisions may not be able to have 2 reps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7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36227"/>
          </a:xfrm>
        </p:spPr>
        <p:txBody>
          <a:bodyPr/>
          <a:lstStyle/>
          <a:p>
            <a:r>
              <a:rPr lang="en-US" dirty="0" smtClean="0"/>
              <a:t>Rationale &amp; Numbers: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Formula: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Divisions </a:t>
            </a:r>
            <a:r>
              <a:rPr lang="en-US" i="1" dirty="0"/>
              <a:t>with 18+ FT faculty receive 2 reps.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ASLT </a:t>
            </a:r>
            <a:r>
              <a:rPr lang="en-US" dirty="0" smtClean="0"/>
              <a:t>(3)</a:t>
            </a:r>
            <a:endParaRPr lang="en-US" dirty="0"/>
          </a:p>
          <a:p>
            <a:r>
              <a:rPr lang="en-US" dirty="0"/>
              <a:t>BEPP (20)</a:t>
            </a:r>
          </a:p>
          <a:p>
            <a:r>
              <a:rPr lang="en-US" dirty="0"/>
              <a:t>Counseling (14)</a:t>
            </a:r>
          </a:p>
          <a:p>
            <a:r>
              <a:rPr lang="en-US" dirty="0"/>
              <a:t>GLPS (0)</a:t>
            </a:r>
          </a:p>
          <a:p>
            <a:r>
              <a:rPr lang="en-US" dirty="0"/>
              <a:t>KAD (7)</a:t>
            </a:r>
          </a:p>
          <a:p>
            <a:r>
              <a:rPr lang="en-US" dirty="0"/>
              <a:t>LA (18)</a:t>
            </a:r>
          </a:p>
          <a:p>
            <a:r>
              <a:rPr lang="en-US" dirty="0"/>
              <a:t>SMT (30)</a:t>
            </a:r>
          </a:p>
          <a:p>
            <a:r>
              <a:rPr lang="en-US" dirty="0"/>
              <a:t>SS/CA (24)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Formula: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For </a:t>
            </a:r>
            <a:r>
              <a:rPr lang="en-US" i="1" dirty="0"/>
              <a:t>every 80-100 PT faculty, 1 at-large vote will be awarded.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ASLT (6)</a:t>
            </a:r>
            <a:endParaRPr lang="en-US" dirty="0"/>
          </a:p>
          <a:p>
            <a:r>
              <a:rPr lang="en-US" dirty="0"/>
              <a:t>BEPP (40)</a:t>
            </a:r>
          </a:p>
          <a:p>
            <a:r>
              <a:rPr lang="en-US" dirty="0"/>
              <a:t>Counseling (33)</a:t>
            </a:r>
          </a:p>
          <a:p>
            <a:r>
              <a:rPr lang="en-US" dirty="0"/>
              <a:t>GLPS (7)</a:t>
            </a:r>
          </a:p>
          <a:p>
            <a:r>
              <a:rPr lang="en-US" dirty="0"/>
              <a:t>KAD (15)</a:t>
            </a:r>
          </a:p>
          <a:p>
            <a:r>
              <a:rPr lang="en-US" dirty="0"/>
              <a:t>LA (55)</a:t>
            </a:r>
          </a:p>
          <a:p>
            <a:r>
              <a:rPr lang="en-US" dirty="0"/>
              <a:t>SMT (70)</a:t>
            </a:r>
          </a:p>
          <a:p>
            <a:r>
              <a:rPr lang="en-US" dirty="0"/>
              <a:t>SS/CA (45)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5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943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Scenario 3:  Possible “Congress”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34984" y="1144454"/>
            <a:ext cx="3084049" cy="5303566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President</a:t>
            </a:r>
            <a:endParaRPr lang="en-US" sz="6400" dirty="0"/>
          </a:p>
          <a:p>
            <a:r>
              <a:rPr lang="en-US" sz="6400" dirty="0"/>
              <a:t>Past President </a:t>
            </a:r>
          </a:p>
          <a:p>
            <a:r>
              <a:rPr lang="en-US" sz="6400" dirty="0"/>
              <a:t>Vice President – 1 vote</a:t>
            </a:r>
          </a:p>
          <a:p>
            <a:r>
              <a:rPr lang="en-US" sz="6400" dirty="0"/>
              <a:t>Secretary – 1 vote </a:t>
            </a:r>
          </a:p>
          <a:p>
            <a:r>
              <a:rPr lang="en-US" sz="6400" dirty="0"/>
              <a:t>Treasurer – 1 vote</a:t>
            </a:r>
          </a:p>
          <a:p>
            <a:r>
              <a:rPr lang="en-US" sz="6400" dirty="0"/>
              <a:t>ASLT – </a:t>
            </a:r>
            <a:r>
              <a:rPr lang="en-US" sz="6400" dirty="0"/>
              <a:t>1</a:t>
            </a:r>
            <a:r>
              <a:rPr lang="en-US" sz="6400" dirty="0" smtClean="0"/>
              <a:t> </a:t>
            </a:r>
            <a:r>
              <a:rPr lang="en-US" sz="6400" dirty="0"/>
              <a:t>vote </a:t>
            </a:r>
          </a:p>
          <a:p>
            <a:r>
              <a:rPr lang="en-US" sz="6400" dirty="0"/>
              <a:t>BEPP – </a:t>
            </a:r>
            <a:r>
              <a:rPr lang="en-US" sz="6400" dirty="0" smtClean="0"/>
              <a:t>2 </a:t>
            </a:r>
            <a:r>
              <a:rPr lang="en-US" sz="6400" dirty="0"/>
              <a:t>vote </a:t>
            </a:r>
            <a:r>
              <a:rPr lang="en-US" sz="6400" dirty="0" smtClean="0"/>
              <a:t>(2 </a:t>
            </a:r>
            <a:r>
              <a:rPr lang="en-US" sz="6400" dirty="0"/>
              <a:t>reps)</a:t>
            </a:r>
          </a:p>
          <a:p>
            <a:r>
              <a:rPr lang="en-US" sz="6400" dirty="0"/>
              <a:t>Counseling – </a:t>
            </a:r>
            <a:r>
              <a:rPr lang="en-US" sz="6400" dirty="0"/>
              <a:t>1</a:t>
            </a:r>
            <a:r>
              <a:rPr lang="en-US" sz="6400" dirty="0" smtClean="0"/>
              <a:t> </a:t>
            </a:r>
            <a:r>
              <a:rPr lang="en-US" sz="6400" dirty="0"/>
              <a:t>vote </a:t>
            </a:r>
          </a:p>
          <a:p>
            <a:r>
              <a:rPr lang="en-US" sz="6400" dirty="0"/>
              <a:t>GLPS – </a:t>
            </a:r>
            <a:r>
              <a:rPr lang="en-US" sz="6400" dirty="0"/>
              <a:t>1</a:t>
            </a:r>
            <a:r>
              <a:rPr lang="en-US" sz="6400" dirty="0" smtClean="0"/>
              <a:t> </a:t>
            </a:r>
            <a:r>
              <a:rPr lang="en-US" sz="6400" dirty="0"/>
              <a:t>vote </a:t>
            </a:r>
          </a:p>
          <a:p>
            <a:r>
              <a:rPr lang="en-US" sz="6400" dirty="0"/>
              <a:t>KAD – </a:t>
            </a:r>
            <a:r>
              <a:rPr lang="en-US" sz="6400" dirty="0"/>
              <a:t>1</a:t>
            </a:r>
            <a:r>
              <a:rPr lang="en-US" sz="6400" dirty="0" smtClean="0"/>
              <a:t> </a:t>
            </a:r>
            <a:r>
              <a:rPr lang="en-US" sz="6400" dirty="0"/>
              <a:t>vote </a:t>
            </a:r>
          </a:p>
          <a:p>
            <a:r>
              <a:rPr lang="en-US" sz="6400" dirty="0"/>
              <a:t>LA – </a:t>
            </a:r>
            <a:r>
              <a:rPr lang="en-US" sz="6400" dirty="0" smtClean="0"/>
              <a:t>2 </a:t>
            </a:r>
            <a:r>
              <a:rPr lang="en-US" sz="6400" dirty="0"/>
              <a:t>vote (2 reps)</a:t>
            </a:r>
          </a:p>
          <a:p>
            <a:r>
              <a:rPr lang="en-US" sz="6400" dirty="0"/>
              <a:t>SMT – </a:t>
            </a:r>
            <a:r>
              <a:rPr lang="en-US" sz="6400" dirty="0" smtClean="0"/>
              <a:t>2 </a:t>
            </a:r>
            <a:r>
              <a:rPr lang="en-US" sz="6400" dirty="0"/>
              <a:t>vote (2 reps)</a:t>
            </a:r>
          </a:p>
          <a:p>
            <a:r>
              <a:rPr lang="en-US" sz="6400" dirty="0"/>
              <a:t>SS/CA – </a:t>
            </a:r>
            <a:r>
              <a:rPr lang="en-US" sz="6400" dirty="0" smtClean="0"/>
              <a:t>2 </a:t>
            </a:r>
            <a:r>
              <a:rPr lang="en-US" sz="6400" dirty="0"/>
              <a:t>vote (2 reps)</a:t>
            </a:r>
          </a:p>
          <a:p>
            <a:r>
              <a:rPr lang="en-US" sz="6400" dirty="0"/>
              <a:t>Curriculum – 1 vote</a:t>
            </a:r>
          </a:p>
          <a:p>
            <a:r>
              <a:rPr lang="en-US" sz="6400" dirty="0"/>
              <a:t>Ed Policy – 1 vote</a:t>
            </a:r>
          </a:p>
          <a:p>
            <a:r>
              <a:rPr lang="en-US" sz="6400" dirty="0"/>
              <a:t>Prof. Personnel – 1 </a:t>
            </a:r>
            <a:r>
              <a:rPr lang="en-US" sz="6400" dirty="0" smtClean="0"/>
              <a:t>vote</a:t>
            </a:r>
          </a:p>
          <a:p>
            <a:r>
              <a:rPr lang="en-US" sz="6400" dirty="0" smtClean="0"/>
              <a:t>At-Large Part-time – 3 votes (3 reps)</a:t>
            </a:r>
            <a:endParaRPr lang="en-US" sz="6400" dirty="0"/>
          </a:p>
          <a:p>
            <a:r>
              <a:rPr lang="en-US" sz="6400" dirty="0" smtClean="0"/>
              <a:t>Liaisons (CTE, SEEED, etc.)</a:t>
            </a:r>
            <a:endParaRPr lang="en-US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23728" y="1046757"/>
            <a:ext cx="3977169" cy="5401263"/>
          </a:xfrm>
        </p:spPr>
        <p:txBody>
          <a:bodyPr>
            <a:normAutofit fontScale="25000" lnSpcReduction="20000"/>
          </a:bodyPr>
          <a:lstStyle/>
          <a:p>
            <a:endParaRPr lang="en-US" sz="3200" dirty="0" smtClean="0"/>
          </a:p>
          <a:p>
            <a:r>
              <a:rPr lang="en-US" sz="6400" dirty="0" smtClean="0"/>
              <a:t>Total </a:t>
            </a:r>
            <a:r>
              <a:rPr lang="en-US" sz="6400" dirty="0"/>
              <a:t>voting members: </a:t>
            </a:r>
            <a:r>
              <a:rPr lang="en-US" sz="6400" dirty="0" smtClean="0"/>
              <a:t>21 </a:t>
            </a:r>
            <a:endParaRPr lang="en-US" sz="6400" dirty="0"/>
          </a:p>
          <a:p>
            <a:r>
              <a:rPr lang="en-US" sz="6400" dirty="0"/>
              <a:t>Total members: </a:t>
            </a:r>
            <a:r>
              <a:rPr lang="en-US" sz="6400" dirty="0" smtClean="0"/>
              <a:t>23 </a:t>
            </a:r>
            <a:r>
              <a:rPr lang="en-US" sz="6400" dirty="0"/>
              <a:t>- </a:t>
            </a:r>
            <a:r>
              <a:rPr lang="en-US" sz="6400" dirty="0" smtClean="0"/>
              <a:t>27 </a:t>
            </a:r>
            <a:endParaRPr lang="en-US" sz="6400" dirty="0"/>
          </a:p>
          <a:p>
            <a:r>
              <a:rPr lang="en-US" sz="6400" dirty="0"/>
              <a:t>Quorum: </a:t>
            </a:r>
            <a:r>
              <a:rPr lang="en-US" sz="6400" dirty="0" smtClean="0"/>
              <a:t>11 or 12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r>
              <a:rPr lang="en-US" sz="6400" u="sng" dirty="0"/>
              <a:t>Positives</a:t>
            </a:r>
            <a:r>
              <a:rPr lang="en-US" sz="6400" dirty="0"/>
              <a:t>:</a:t>
            </a:r>
          </a:p>
          <a:p>
            <a:r>
              <a:rPr lang="en-US" sz="6400" dirty="0"/>
              <a:t>Every division rep has a vote. 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The number of votes on </a:t>
            </a:r>
            <a:r>
              <a:rPr lang="en-US" sz="6400" dirty="0" smtClean="0"/>
              <a:t>Senate better reflect </a:t>
            </a:r>
            <a:r>
              <a:rPr lang="en-US" sz="6400" dirty="0"/>
              <a:t>the number of FT &amp; PT </a:t>
            </a:r>
            <a:r>
              <a:rPr lang="en-US" sz="6400" dirty="0" smtClean="0"/>
              <a:t>faculty in divisions.</a:t>
            </a: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u="sng" dirty="0"/>
              <a:t>Drawbacks</a:t>
            </a:r>
            <a:r>
              <a:rPr lang="en-US" sz="6400" dirty="0"/>
              <a:t>:</a:t>
            </a:r>
          </a:p>
          <a:p>
            <a:r>
              <a:rPr lang="en-US" sz="6400" dirty="0"/>
              <a:t>Small divisions do not have equal number of votes.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r>
              <a:rPr lang="en-US" sz="6400" dirty="0"/>
              <a:t>Possible fluctuation of </a:t>
            </a:r>
            <a:r>
              <a:rPr lang="en-US" sz="6400" dirty="0" smtClean="0"/>
              <a:t>numbers</a:t>
            </a:r>
            <a:r>
              <a:rPr lang="en-US" sz="6400" dirty="0"/>
              <a:t> </a:t>
            </a:r>
            <a:endParaRPr lang="en-US" sz="6400" dirty="0" smtClean="0"/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Larger divisions have the resources to put more FT/PT on committees and could make their voting numbers larger.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Which model is best for the Skyline Academic Senate?</a:t>
            </a:r>
          </a:p>
          <a:p>
            <a:endParaRPr lang="en-US" dirty="0" smtClean="0"/>
          </a:p>
          <a:p>
            <a:r>
              <a:rPr lang="en-US" dirty="0" smtClean="0"/>
              <a:t>Should liaisons be voting members?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Should we add the At-large PT Faculty votes?</a:t>
            </a:r>
          </a:p>
          <a:p>
            <a:pPr marL="1074420" lvl="2" indent="-342900">
              <a:buFont typeface="Wingdings" charset="2"/>
              <a:buChar char="Ø"/>
            </a:pPr>
            <a:r>
              <a:rPr lang="en-US" dirty="0" smtClean="0"/>
              <a:t>Is the formula the best way to approach the number?</a:t>
            </a:r>
          </a:p>
          <a:p>
            <a:pPr marL="1074420" lvl="2" indent="-342900">
              <a:buFont typeface="Wingdings" charset="2"/>
              <a:buChar char="Ø"/>
            </a:pPr>
            <a:r>
              <a:rPr lang="en-US" dirty="0" smtClean="0"/>
              <a:t>Should it be a set number?</a:t>
            </a:r>
          </a:p>
          <a:p>
            <a:pPr marL="1074420" lvl="2" indent="-342900">
              <a:buFont typeface="Wingdings" charset="2"/>
              <a:buChar char="Ø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Any additional feedback?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Items: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226</TotalTime>
  <Words>562</Words>
  <Application>Microsoft Macintosh PowerPoint</Application>
  <PresentationFormat>On-screen Show (4:3)</PresentationFormat>
  <Paragraphs>140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Representative Senate Revision Task Force Update</vt:lpstr>
      <vt:lpstr>Scenario 1:  The Current AS Model</vt:lpstr>
      <vt:lpstr>Scenario 2:  Possible “Senate” Model</vt:lpstr>
      <vt:lpstr>Rationale &amp; Numbers:</vt:lpstr>
      <vt:lpstr>Scenario 3:  Possible “Congress” Model</vt:lpstr>
      <vt:lpstr>Discussion Items:</vt:lpstr>
    </vt:vector>
  </TitlesOfParts>
  <Company>SMCCCD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Representative Senate Revision Task Force Update</dc:title>
  <dc:creator>SMCCCD SMCCCD</dc:creator>
  <cp:lastModifiedBy>SMCCCD SMCCCD</cp:lastModifiedBy>
  <cp:revision>6</cp:revision>
  <dcterms:created xsi:type="dcterms:W3CDTF">2017-05-04T19:30:06Z</dcterms:created>
  <dcterms:modified xsi:type="dcterms:W3CDTF">2017-05-04T23:16:16Z</dcterms:modified>
</cp:coreProperties>
</file>