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2" r:id="rId3"/>
    <p:sldId id="261" r:id="rId4"/>
    <p:sldId id="257" r:id="rId5"/>
    <p:sldId id="264" r:id="rId6"/>
    <p:sldId id="258" r:id="rId7"/>
    <p:sldId id="281" r:id="rId8"/>
    <p:sldId id="286" r:id="rId9"/>
    <p:sldId id="260" r:id="rId10"/>
    <p:sldId id="272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89" r:id="rId25"/>
    <p:sldId id="287" r:id="rId26"/>
    <p:sldId id="288" r:id="rId27"/>
    <p:sldId id="291" r:id="rId28"/>
    <p:sldId id="28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EAF2607-36F5-4569-8EA4-C9B6F73414DE}">
          <p14:sldIdLst>
            <p14:sldId id="256"/>
            <p14:sldId id="262"/>
            <p14:sldId id="261"/>
            <p14:sldId id="257"/>
            <p14:sldId id="264"/>
            <p14:sldId id="258"/>
          </p14:sldIdLst>
        </p14:section>
        <p14:section name="Untitled Section" id="{8AB0CAD8-55AF-4C7B-8ED2-BB7EF4DDF291}">
          <p14:sldIdLst>
            <p14:sldId id="281"/>
            <p14:sldId id="286"/>
            <p14:sldId id="260"/>
            <p14:sldId id="272"/>
            <p14:sldId id="265"/>
            <p14:sldId id="266"/>
            <p14:sldId id="267"/>
            <p14:sldId id="268"/>
            <p14:sldId id="269"/>
            <p14:sldId id="270"/>
            <p14:sldId id="271"/>
            <p14:sldId id="273"/>
            <p14:sldId id="274"/>
            <p14:sldId id="275"/>
            <p14:sldId id="276"/>
            <p14:sldId id="277"/>
            <p14:sldId id="278"/>
            <p14:sldId id="289"/>
            <p14:sldId id="287"/>
            <p14:sldId id="288"/>
            <p14:sldId id="291"/>
            <p14:sldId id="28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2" d="100"/>
          <a:sy n="82" d="100"/>
        </p:scale>
        <p:origin x="-104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3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CA915-FC7F-40CB-A9BC-73C1C3730DE3}" type="datetimeFigureOut">
              <a:rPr lang="en-US" smtClean="0"/>
              <a:t>11/13/2012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52E45-321E-408A-8591-6451394E8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8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52E45-321E-408A-8591-6451394E898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48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EC72E-F33C-4037-B7EE-0540069E69CF}" type="datetimeFigureOut">
              <a:rPr lang="en-US" smtClean="0"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8819-82FA-45D2-A56F-C00F6449C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35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EC72E-F33C-4037-B7EE-0540069E69CF}" type="datetimeFigureOut">
              <a:rPr lang="en-US" smtClean="0"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8819-82FA-45D2-A56F-C00F6449C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EC72E-F33C-4037-B7EE-0540069E69CF}" type="datetimeFigureOut">
              <a:rPr lang="en-US" smtClean="0"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8819-82FA-45D2-A56F-C00F6449C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635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EC72E-F33C-4037-B7EE-0540069E69CF}" type="datetimeFigureOut">
              <a:rPr lang="en-US" smtClean="0"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8819-82FA-45D2-A56F-C00F6449C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41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EC72E-F33C-4037-B7EE-0540069E69CF}" type="datetimeFigureOut">
              <a:rPr lang="en-US" smtClean="0"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8819-82FA-45D2-A56F-C00F6449C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18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EC72E-F33C-4037-B7EE-0540069E69CF}" type="datetimeFigureOut">
              <a:rPr lang="en-US" smtClean="0"/>
              <a:t>11/13/2012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8819-82FA-45D2-A56F-C00F6449C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83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EC72E-F33C-4037-B7EE-0540069E69CF}" type="datetimeFigureOut">
              <a:rPr lang="en-US" smtClean="0"/>
              <a:t>11/13/2012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8819-82FA-45D2-A56F-C00F6449C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7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EC72E-F33C-4037-B7EE-0540069E69CF}" type="datetimeFigureOut">
              <a:rPr lang="en-US" smtClean="0"/>
              <a:t>11/13/2012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8819-82FA-45D2-A56F-C00F6449C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93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EC72E-F33C-4037-B7EE-0540069E69CF}" type="datetimeFigureOut">
              <a:rPr lang="en-US" smtClean="0"/>
              <a:t>11/13/2012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8819-82FA-45D2-A56F-C00F6449C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62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EC72E-F33C-4037-B7EE-0540069E69CF}" type="datetimeFigureOut">
              <a:rPr lang="en-US" smtClean="0"/>
              <a:t>11/13/2012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8819-82FA-45D2-A56F-C00F6449C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68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EC72E-F33C-4037-B7EE-0540069E69CF}" type="datetimeFigureOut">
              <a:rPr lang="en-US" smtClean="0"/>
              <a:t>11/13/2012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8819-82FA-45D2-A56F-C00F6449C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9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EC72E-F33C-4037-B7EE-0540069E69CF}" type="datetimeFigureOut">
              <a:rPr lang="en-US" smtClean="0"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A8819-82FA-45D2-A56F-C00F6449C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140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sus.gov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14401"/>
            <a:ext cx="8001000" cy="2686050"/>
          </a:xfrm>
        </p:spPr>
        <p:txBody>
          <a:bodyPr>
            <a:normAutofit/>
          </a:bodyPr>
          <a:lstStyle/>
          <a:p>
            <a:r>
              <a:rPr lang="en-US" sz="4900" dirty="0" smtClean="0"/>
              <a:t>SEEED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300" dirty="0" smtClean="0"/>
              <a:t>Stewardship </a:t>
            </a:r>
            <a:r>
              <a:rPr lang="en-US" sz="3300" dirty="0"/>
              <a:t>for Equity, Equal Employment and Diversity</a:t>
            </a:r>
            <a:r>
              <a:rPr lang="en-US" sz="3300" dirty="0" smtClean="0"/>
              <a:t>  </a:t>
            </a:r>
            <a:endParaRPr lang="en-US" sz="3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Hiring</a:t>
            </a:r>
            <a:r>
              <a:rPr lang="en-US" dirty="0" smtClean="0"/>
              <a:t> Subcommittee</a:t>
            </a:r>
          </a:p>
          <a:p>
            <a:r>
              <a:rPr lang="en-US" dirty="0" smtClean="0"/>
              <a:t>(Nina </a:t>
            </a:r>
            <a:r>
              <a:rPr lang="en-US" dirty="0" err="1" smtClean="0"/>
              <a:t>Floro</a:t>
            </a:r>
            <a:r>
              <a:rPr lang="en-US" dirty="0" smtClean="0"/>
              <a:t>, Linda Allen, Pat Tyler, John Mosby, Lucia Lachmayr)	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562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Surveys distributed to all full time Skyline College employees</a:t>
            </a:r>
          </a:p>
          <a:p>
            <a:endParaRPr lang="en-US" dirty="0"/>
          </a:p>
          <a:p>
            <a:r>
              <a:rPr lang="en-US" dirty="0" smtClean="0"/>
              <a:t>Respondents = 49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Total Complete surveys 45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474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lachmayrl\Desktop\ChartExpor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76400"/>
            <a:ext cx="7623176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2053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76399"/>
            <a:ext cx="6861176" cy="274320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4" name="Picture 2" descr="C:\Users\lachmayrl\Desktop\ChartExport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7623176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716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C:\Users\lachmayrl\Desktop\ChartExport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81534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4428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 descr="C:\Users\lachmayrl\Desktop\ChartExport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81534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9224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146" name="Picture 2" descr="C:\Users\lachmayrl\Desktop\ChartExport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12271"/>
            <a:ext cx="8077200" cy="563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576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Users\lachmayrl\Desktop\ChartExport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72390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182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4" name="Picture 2" descr="C:\Users\lachmayrl\Desktop\ChartExport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97" y="1330036"/>
            <a:ext cx="7362104" cy="5223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0110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:\Users\lachmayrl\Desktop\ChartExport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1447801"/>
            <a:ext cx="71628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3365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C:\Users\lachmayrl\Desktop\ChartExport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524000"/>
            <a:ext cx="71628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043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SEEED </a:t>
            </a:r>
            <a:r>
              <a:rPr lang="en-US" dirty="0" smtClean="0"/>
              <a:t>Committee’s </a:t>
            </a:r>
            <a:br>
              <a:rPr lang="en-US" dirty="0" smtClean="0"/>
            </a:br>
            <a:r>
              <a:rPr lang="en-US" dirty="0" smtClean="0"/>
              <a:t>Overall Focus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do our practices and processes in connecting, entry, and progress and completion impact campus equity and student success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633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266" name="Picture 2" descr="C:\Users\lachmayrl\Desktop\ChartExport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71628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8153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290" name="Picture 2" descr="C:\Users\lachmayrl\Desktop\ChartExport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447801"/>
            <a:ext cx="72390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8788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3315" name="Picture 3" descr="C:\Users\lachmayrl\Desktop\ChartExport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201"/>
            <a:ext cx="7623175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4715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Ended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u="sng" dirty="0"/>
              <a:t>4</a:t>
            </a:r>
            <a:r>
              <a:rPr lang="en-US" sz="6600" u="sng" dirty="0" smtClean="0"/>
              <a:t> Basic Themes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6888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Lack of Transparency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4000" dirty="0" smtClean="0"/>
              <a:t>Personal </a:t>
            </a:r>
            <a:r>
              <a:rPr lang="en-US" sz="4000" dirty="0"/>
              <a:t>relationships biased candidate selection (In-house candidates seen as getting preference)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7195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Requirements </a:t>
            </a:r>
            <a:r>
              <a:rPr lang="en-US" sz="4000" dirty="0"/>
              <a:t>too narrow for position/requirements prioritized or tailored to specific </a:t>
            </a:r>
            <a:r>
              <a:rPr lang="en-US" sz="4000" dirty="0" smtClean="0"/>
              <a:t>candidate</a:t>
            </a:r>
          </a:p>
          <a:p>
            <a:r>
              <a:rPr lang="en-US" sz="4000" dirty="0"/>
              <a:t>Process is very clear and transparent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429535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Committees lack power to decide final candidate</a:t>
            </a:r>
          </a:p>
          <a:p>
            <a:r>
              <a:rPr lang="en-US" sz="4000" dirty="0" smtClean="0"/>
              <a:t>Managers not going through the proper vetting process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9072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62000"/>
            <a:ext cx="7772400" cy="765175"/>
          </a:xfrm>
        </p:spPr>
        <p:txBody>
          <a:bodyPr/>
          <a:lstStyle/>
          <a:p>
            <a:r>
              <a:rPr lang="en-US" dirty="0" smtClean="0"/>
              <a:t>Survey itself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057400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Biased survey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Survey not comprehensive enough</a:t>
            </a:r>
          </a:p>
        </p:txBody>
      </p:sp>
    </p:spTree>
    <p:extLst>
      <p:ext uri="{BB962C8B-B14F-4D97-AF65-F5344CB8AC3E}">
        <p14:creationId xmlns:p14="http://schemas.microsoft.com/office/powerpoint/2010/main" val="13125056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4162"/>
          </a:xfrm>
        </p:spPr>
        <p:txBody>
          <a:bodyPr/>
          <a:lstStyle/>
          <a:p>
            <a:r>
              <a:rPr lang="en-US" dirty="0"/>
              <a:t>Thank You!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Your thoughts?...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404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Subcommittee’s </a:t>
            </a:r>
            <a:r>
              <a:rPr lang="en-US" i="1" dirty="0" smtClean="0"/>
              <a:t>Hiring</a:t>
            </a:r>
            <a:r>
              <a:rPr lang="en-US" dirty="0" smtClean="0"/>
              <a:t>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How </a:t>
            </a:r>
            <a:r>
              <a:rPr lang="en-US" dirty="0"/>
              <a:t>do our current hiring practices assist or exclude in the </a:t>
            </a:r>
            <a:r>
              <a:rPr lang="en-US" u="sng" dirty="0"/>
              <a:t>attracting/hiring</a:t>
            </a:r>
            <a:r>
              <a:rPr lang="en-US" dirty="0"/>
              <a:t>/</a:t>
            </a:r>
            <a:r>
              <a:rPr lang="en-US" u="sng" dirty="0"/>
              <a:t>retaining</a:t>
            </a:r>
            <a:r>
              <a:rPr lang="en-US" dirty="0"/>
              <a:t> of faculty, staff, administrators reflective of our student population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479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San Mateo </a:t>
            </a:r>
            <a:r>
              <a:rPr lang="en-US" dirty="0" smtClean="0"/>
              <a:t>Demographics by Ethnicity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2484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County of San Mateo FY 2010-12 Recommended Budget </a:t>
            </a:r>
            <a:endParaRPr lang="en-US" sz="1200" dirty="0"/>
          </a:p>
        </p:txBody>
      </p:sp>
      <p:pic>
        <p:nvPicPr>
          <p:cNvPr id="7" name="Content Placeholder 3" descr="C:\Users\lachmayrl\Desktop\SanMateoEthnicDemographics.PN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24" b="4105"/>
          <a:stretch/>
        </p:blipFill>
        <p:spPr bwMode="auto">
          <a:xfrm>
            <a:off x="1371600" y="1447800"/>
            <a:ext cx="6705599" cy="46807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02223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smtClean="0"/>
              <a:t>San Francisco </a:t>
            </a:r>
            <a:r>
              <a:rPr lang="en-US" smtClean="0"/>
              <a:t>Demographics by Ethnicity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3094290"/>
              </p:ext>
            </p:extLst>
          </p:nvPr>
        </p:nvGraphicFramePr>
        <p:xfrm>
          <a:off x="1219200" y="1676400"/>
          <a:ext cx="7010400" cy="3931785"/>
        </p:xfrm>
        <a:graphic>
          <a:graphicData uri="http://schemas.openxmlformats.org/drawingml/2006/table">
            <a:tbl>
              <a:tblPr/>
              <a:tblGrid>
                <a:gridCol w="3505200"/>
                <a:gridCol w="3505200"/>
              </a:tblGrid>
              <a:tr h="259214"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effectLst/>
                        </a:rPr>
                        <a:t>One race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effectLst/>
                        </a:rPr>
                        <a:t>93.5%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59214"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effectLst/>
                        </a:rPr>
                        <a:t>White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effectLst/>
                        </a:rPr>
                        <a:t>48.5%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59214"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effectLst/>
                        </a:rPr>
                        <a:t>Asian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effectLst/>
                        </a:rPr>
                        <a:t>33.3%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08871"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effectLst/>
                        </a:rPr>
                        <a:t>Black or African American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effectLst/>
                        </a:rPr>
                        <a:t>6.1%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84100"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effectLst/>
                        </a:rPr>
                        <a:t>American Indian and Alaska Native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effectLst/>
                        </a:rPr>
                        <a:t>0.2%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59330"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effectLst/>
                        </a:rPr>
                        <a:t>Native Hawaiian and Other Pacific Islander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effectLst/>
                        </a:rPr>
                        <a:t>0.4%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08871">
                <a:tc>
                  <a:txBody>
                    <a:bodyPr/>
                    <a:lstStyle/>
                    <a:p>
                      <a:pPr algn="l"/>
                      <a:r>
                        <a:rPr lang="en-US" sz="1100">
                          <a:effectLst/>
                        </a:rPr>
                        <a:t>Some other race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effectLst/>
                        </a:rPr>
                        <a:t>6.6%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08871">
                <a:tc>
                  <a:txBody>
                    <a:bodyPr/>
                    <a:lstStyle/>
                    <a:p>
                      <a:pPr algn="l"/>
                      <a:r>
                        <a:rPr lang="en-US" sz="1100">
                          <a:effectLst/>
                        </a:rPr>
                        <a:t>Two or more races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effectLst/>
                        </a:rPr>
                        <a:t>4.7%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84100">
                <a:tc>
                  <a:txBody>
                    <a:bodyPr/>
                    <a:lstStyle/>
                    <a:p>
                      <a:pPr algn="l"/>
                      <a:r>
                        <a:rPr lang="en-US" sz="1100">
                          <a:effectLst/>
                        </a:rPr>
                        <a:t>Hispanic or Latino (of any race)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effectLst/>
                        </a:rPr>
                        <a:t>15.0</a:t>
                      </a:r>
                      <a:r>
                        <a:rPr lang="en-US" sz="1100" dirty="0" smtClean="0">
                          <a:effectLst/>
                        </a:rPr>
                        <a:t>%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09600" y="6355902"/>
            <a:ext cx="56388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hlinkClick r:id="rId2"/>
              </a:rPr>
              <a:t>Source: http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://www.bayareacensus.ca.gov </a:t>
            </a:r>
            <a:r>
              <a:rPr lang="en-US" sz="1200" dirty="0" smtClean="0">
                <a:solidFill>
                  <a:schemeClr val="tx1"/>
                </a:solidFill>
                <a:hlinkClick r:id="rId2"/>
              </a:rPr>
              <a:t>“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"Demographic Profile Bay Area Census"</a:t>
            </a:r>
            <a:endParaRPr lang="en-US" sz="1200" dirty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2354668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Skyline College Diversity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Student Population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50" y="2209800"/>
            <a:ext cx="7404100" cy="401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7855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381000"/>
            <a:ext cx="8229600" cy="1143000"/>
          </a:xfrm>
        </p:spPr>
        <p:txBody>
          <a:bodyPr>
            <a:noAutofit/>
          </a:bodyPr>
          <a:lstStyle/>
          <a:p>
            <a:pPr fontAlgn="b"/>
            <a:r>
              <a:rPr lang="en-US" sz="1800" b="1" dirty="0"/>
              <a:t>San Mateo County Community College District—Skyline College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b="1" dirty="0"/>
              <a:t>2010-2011 EEO Summaries for Full-Time/Permanent New Hires </a:t>
            </a:r>
            <a:br>
              <a:rPr lang="en-US" sz="1800" b="1" dirty="0"/>
            </a:br>
            <a:r>
              <a:rPr lang="en-US" sz="1800" b="1" dirty="0"/>
              <a:t>(reassignments of existing employees not included)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3021746"/>
              </p:ext>
            </p:extLst>
          </p:nvPr>
        </p:nvGraphicFramePr>
        <p:xfrm>
          <a:off x="457200" y="1447800"/>
          <a:ext cx="7772401" cy="4495800"/>
        </p:xfrm>
        <a:graphic>
          <a:graphicData uri="http://schemas.openxmlformats.org/drawingml/2006/table">
            <a:tbl>
              <a:tblPr/>
              <a:tblGrid>
                <a:gridCol w="893199"/>
                <a:gridCol w="767838"/>
                <a:gridCol w="532785"/>
                <a:gridCol w="752168"/>
                <a:gridCol w="752168"/>
                <a:gridCol w="877529"/>
                <a:gridCol w="595466"/>
                <a:gridCol w="564126"/>
                <a:gridCol w="752168"/>
                <a:gridCol w="642477"/>
                <a:gridCol w="642477"/>
              </a:tblGrid>
              <a:tr h="19981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Skyline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5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1 - 4 Hispanic</a:t>
                      </a:r>
                      <a:br>
                        <a:rPr lang="en-US" sz="75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en-US" sz="75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/Latino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5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5 - 13 </a:t>
                      </a:r>
                      <a:br>
                        <a:rPr lang="en-US" sz="75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en-US" sz="75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Asian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5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14 - </a:t>
                      </a:r>
                      <a:br>
                        <a:rPr lang="en-US" sz="75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en-US" sz="75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Black or African American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5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15 - American Indian / Alaskan Native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16 - 19 </a:t>
                      </a:r>
                      <a:b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en-U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Pacific Islander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5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20 - </a:t>
                      </a:r>
                      <a:br>
                        <a:rPr lang="en-US" sz="75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en-US" sz="75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White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5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Two or More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5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Not</a:t>
                      </a:r>
                      <a:br>
                        <a:rPr lang="en-US" sz="75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en-US" sz="75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Disclosed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5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5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% of </a:t>
                      </a:r>
                      <a:br>
                        <a:rPr lang="en-US" sz="75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</a:br>
                      <a:r>
                        <a:rPr lang="en-US" sz="75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</a:tr>
              <a:tr h="6244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7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Female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11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55.00%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4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7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Male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45.00%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4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8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4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5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% of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1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15.00%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1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25.00%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1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5.00%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1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1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1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35.00%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1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10.00%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1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10.00%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1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228060"/>
              </p:ext>
            </p:extLst>
          </p:nvPr>
        </p:nvGraphicFramePr>
        <p:xfrm>
          <a:off x="533400" y="381000"/>
          <a:ext cx="8077198" cy="693420"/>
        </p:xfrm>
        <a:graphic>
          <a:graphicData uri="http://schemas.openxmlformats.org/drawingml/2006/table">
            <a:tbl>
              <a:tblPr/>
              <a:tblGrid>
                <a:gridCol w="1128432"/>
                <a:gridCol w="783964"/>
                <a:gridCol w="546398"/>
                <a:gridCol w="760207"/>
                <a:gridCol w="760207"/>
                <a:gridCol w="878989"/>
                <a:gridCol w="593911"/>
                <a:gridCol w="570155"/>
                <a:gridCol w="760207"/>
                <a:gridCol w="641425"/>
                <a:gridCol w="653303"/>
              </a:tblGrid>
              <a:tr h="411480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80">
                <a:tc gridSpan="11">
                  <a:txBody>
                    <a:bodyPr/>
                    <a:lstStyle/>
                    <a:p>
                      <a:endParaRPr lang="en-US" dirty="0"/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156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Percentage of New Hires compared to Students and our Local Populations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6964146"/>
              </p:ext>
            </p:extLst>
          </p:nvPr>
        </p:nvGraphicFramePr>
        <p:xfrm>
          <a:off x="304800" y="1752600"/>
          <a:ext cx="8305799" cy="4503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4317"/>
                <a:gridCol w="1683283"/>
                <a:gridCol w="1447800"/>
                <a:gridCol w="1524000"/>
                <a:gridCol w="1676399"/>
              </a:tblGrid>
              <a:tr h="514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Newly hired Staff,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Faculty, Administration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Skyline </a:t>
                      </a:r>
                      <a:r>
                        <a:rPr lang="en-US" sz="2000" u="none" strike="noStrike" dirty="0" smtClean="0">
                          <a:effectLst/>
                        </a:rPr>
                        <a:t> Students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San Mateo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San Francisco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62671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White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          </a:t>
                      </a:r>
                    </a:p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                              </a:t>
                      </a:r>
                    </a:p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44.7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48.5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5848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Asian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</a:t>
                      </a:r>
                    </a:p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      </a:t>
                      </a:r>
                    </a:p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 smtClean="0">
                          <a:effectLst/>
                        </a:rPr>
                        <a:t>23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22.6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33.3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African American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59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Latino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15</a:t>
                      </a:r>
                    </a:p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 smtClean="0">
                          <a:effectLst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552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American Indian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0.25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838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Filipino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 smtClean="0">
                          <a:effectLst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</a:t>
                      </a:r>
                    </a:p>
                    <a:p>
                      <a:pPr algn="l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(approx.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 in Daly City &amp; 16.5 in South SF)                                       </a:t>
                      </a:r>
                    </a:p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               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algn="l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                         </a:t>
                      </a:r>
                    </a:p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                           </a:t>
                      </a:r>
                    </a:p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                 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441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/>
          <a:p>
            <a:r>
              <a:rPr lang="en-US" dirty="0" smtClean="0"/>
              <a:t>Hiring Committee Questionnaire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80444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0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census.gov/" TargetMode="External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rtlCol="0">
        <a:spAutoFit/>
      </a:bodyPr>
      <a:lstStyle>
        <a:defPPr>
          <a:defRPr sz="1200" dirty="0" smtClean="0">
            <a:solidFill>
              <a:schemeClr val="tx1"/>
            </a:solidFill>
            <a:hlinkClick xmlns:r="http://schemas.openxmlformats.org/officeDocument/2006/relationships" r:id="rId1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</TotalTime>
  <Words>453</Words>
  <Application>Microsoft Office PowerPoint</Application>
  <PresentationFormat>On-screen Show (4:3)</PresentationFormat>
  <Paragraphs>171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SEEED Stewardship for Equity, Equal Employment and Diversity  </vt:lpstr>
      <vt:lpstr>SEEED Committee’s  Overall Focus Question</vt:lpstr>
      <vt:lpstr>Subcommittee’s Hiring Question</vt:lpstr>
      <vt:lpstr>San Mateo Demographics by Ethnicity</vt:lpstr>
      <vt:lpstr>San Francisco Demographics by Ethnicity</vt:lpstr>
      <vt:lpstr>Skyline College Diversity Numbers</vt:lpstr>
      <vt:lpstr>San Mateo County Community College District—Skyline College 2010-2011 EEO Summaries for Full-Time/Permanent New Hires  (reassignments of existing employees not included) </vt:lpstr>
      <vt:lpstr>Percentage of New Hires compared to Students and our Local Populations</vt:lpstr>
      <vt:lpstr>Hiring Committee Questionnaire </vt:lpstr>
      <vt:lpstr>Survey Results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Open Ended Responses</vt:lpstr>
      <vt:lpstr>Lack of Transparency</vt:lpstr>
      <vt:lpstr>Process</vt:lpstr>
      <vt:lpstr>Administrative</vt:lpstr>
      <vt:lpstr>Survey itself</vt:lpstr>
      <vt:lpstr>Thank You!      Your thoughts?...</vt:lpstr>
    </vt:vector>
  </TitlesOfParts>
  <Company>SMCCCD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SEEED</dc:title>
  <dc:creator>Lachmayr, Lucia</dc:creator>
  <cp:lastModifiedBy>Lachmayr, Lucia</cp:lastModifiedBy>
  <cp:revision>33</cp:revision>
  <dcterms:created xsi:type="dcterms:W3CDTF">2012-07-26T17:40:39Z</dcterms:created>
  <dcterms:modified xsi:type="dcterms:W3CDTF">2012-11-14T02:52:31Z</dcterms:modified>
</cp:coreProperties>
</file>