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74" r:id="rId3"/>
    <p:sldId id="278" r:id="rId4"/>
    <p:sldId id="257" r:id="rId5"/>
    <p:sldId id="273" r:id="rId6"/>
    <p:sldId id="272" r:id="rId7"/>
    <p:sldId id="271" r:id="rId8"/>
    <p:sldId id="261" r:id="rId9"/>
    <p:sldId id="260" r:id="rId10"/>
    <p:sldId id="259" r:id="rId11"/>
    <p:sldId id="267" r:id="rId12"/>
    <p:sldId id="263" r:id="rId13"/>
    <p:sldId id="264" r:id="rId14"/>
    <p:sldId id="265" r:id="rId15"/>
    <p:sldId id="266" r:id="rId16"/>
    <p:sldId id="268" r:id="rId17"/>
    <p:sldId id="275" r:id="rId18"/>
    <p:sldId id="276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43" autoAdjust="0"/>
  </p:normalViewPr>
  <p:slideViewPr>
    <p:cSldViewPr snapToGrid="0" snapToObjects="1">
      <p:cViewPr>
        <p:scale>
          <a:sx n="100" d="100"/>
          <a:sy n="100" d="100"/>
        </p:scale>
        <p:origin x="352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Untitled:Users:davidhasson:Google%20Drive:SEEED:ClassBreakdow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DistrictWid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DistrictWid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DistrictWid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JustSkylin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JustSkyline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JustSkylin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JustSkylin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Untitled:Users:davidhasson:Google%20Drive:SEEED:ClassBreakdow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Untitled:Users:davidhasson:Google%20Drive:SEEED:ClassBreakdow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ClassBreakdow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ClassBreakdow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ClassBreakdow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DistrictWid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DistrictWide.xlsx" TargetMode="External"/><Relationship Id="rId2" Type="http://schemas.openxmlformats.org/officeDocument/2006/relationships/chartUserShapes" Target="../drawings/drawing1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Untitled:Users:davidhasson:Google%20Drive:SEEED:DistrictWid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noFill/>
            <a:ln>
              <a:solidFill>
                <a:schemeClr val="tx1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MATH </a:t>
                    </a:r>
                    <a:r>
                      <a:rPr lang="en-US" dirty="0" smtClean="0"/>
                      <a:t>200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71%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PSYC </a:t>
                    </a:r>
                    <a:r>
                      <a:rPr lang="en-US" dirty="0" smtClean="0"/>
                      <a:t>171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13%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BUS 123
</a:t>
                    </a:r>
                    <a:r>
                      <a:rPr lang="en-US" dirty="0" smtClean="0"/>
                      <a:t>17%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Sheet1!$B$1:$D$1</c:f>
              <c:strCache>
                <c:ptCount val="3"/>
                <c:pt idx="0">
                  <c:v>MATH 200</c:v>
                </c:pt>
                <c:pt idx="1">
                  <c:v>PSYC 171</c:v>
                </c:pt>
                <c:pt idx="2">
                  <c:v>BUS 123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  <c:pt idx="0">
                  <c:v>1923.0</c:v>
                </c:pt>
                <c:pt idx="1">
                  <c:v>343.0</c:v>
                </c:pt>
                <c:pt idx="2">
                  <c:v>449.0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Findings!$B$46:$B$52</c:f>
              <c:strCache>
                <c:ptCount val="7"/>
                <c:pt idx="0">
                  <c:v>83% Asian</c:v>
                </c:pt>
                <c:pt idx="1">
                  <c:v>0% Black - Non-Hispanic</c:v>
                </c:pt>
                <c:pt idx="2">
                  <c:v>38% Filipino</c:v>
                </c:pt>
                <c:pt idx="3">
                  <c:v>50% Hispanic</c:v>
                </c:pt>
                <c:pt idx="4">
                  <c:v>100% Multi Races</c:v>
                </c:pt>
                <c:pt idx="5">
                  <c:v>43% Unknown</c:v>
                </c:pt>
                <c:pt idx="6">
                  <c:v>77% White Non-Hispanic</c:v>
                </c:pt>
              </c:strCache>
            </c:strRef>
          </c:cat>
          <c:val>
            <c:numRef>
              <c:f>Findings!$D$46:$D$52</c:f>
              <c:numCache>
                <c:formatCode>General</c:formatCode>
                <c:ptCount val="7"/>
                <c:pt idx="0">
                  <c:v>12.0</c:v>
                </c:pt>
                <c:pt idx="1">
                  <c:v>1.0</c:v>
                </c:pt>
                <c:pt idx="2">
                  <c:v>8.0</c:v>
                </c:pt>
                <c:pt idx="3">
                  <c:v>18.0</c:v>
                </c:pt>
                <c:pt idx="4">
                  <c:v>1.0</c:v>
                </c:pt>
                <c:pt idx="5">
                  <c:v>7.0</c:v>
                </c:pt>
                <c:pt idx="6">
                  <c:v>13.0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Findings!$B$46:$B$52</c:f>
              <c:strCache>
                <c:ptCount val="7"/>
                <c:pt idx="0">
                  <c:v>83% Asian</c:v>
                </c:pt>
                <c:pt idx="1">
                  <c:v>0% Black - Non-Hispanic</c:v>
                </c:pt>
                <c:pt idx="2">
                  <c:v>38% Filipino</c:v>
                </c:pt>
                <c:pt idx="3">
                  <c:v>50% Hispanic</c:v>
                </c:pt>
                <c:pt idx="4">
                  <c:v>100% Multi Races</c:v>
                </c:pt>
                <c:pt idx="5">
                  <c:v>43% Unknown</c:v>
                </c:pt>
                <c:pt idx="6">
                  <c:v>77% White Non-Hispanic</c:v>
                </c:pt>
              </c:strCache>
            </c:strRef>
          </c:cat>
          <c:val>
            <c:numRef>
              <c:f>Findings!$D$46:$D$52</c:f>
              <c:numCache>
                <c:formatCode>General</c:formatCode>
                <c:ptCount val="7"/>
                <c:pt idx="0">
                  <c:v>12.0</c:v>
                </c:pt>
                <c:pt idx="1">
                  <c:v>1.0</c:v>
                </c:pt>
                <c:pt idx="2">
                  <c:v>8.0</c:v>
                </c:pt>
                <c:pt idx="3">
                  <c:v>18.0</c:v>
                </c:pt>
                <c:pt idx="4">
                  <c:v>1.0</c:v>
                </c:pt>
                <c:pt idx="5">
                  <c:v>7.0</c:v>
                </c:pt>
                <c:pt idx="6">
                  <c:v>13.0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Findings!$B$32:$B$39</c:f>
              <c:strCache>
                <c:ptCount val="8"/>
                <c:pt idx="0">
                  <c:v>65% Asian </c:v>
                </c:pt>
                <c:pt idx="1">
                  <c:v>38% Black - Non-Hispanic</c:v>
                </c:pt>
                <c:pt idx="2">
                  <c:v>76% Filipino</c:v>
                </c:pt>
                <c:pt idx="3">
                  <c:v>65% Hispanic</c:v>
                </c:pt>
                <c:pt idx="4">
                  <c:v>73% Multi Races</c:v>
                </c:pt>
                <c:pt idx="5">
                  <c:v>14% Pacific Islander</c:v>
                </c:pt>
                <c:pt idx="6">
                  <c:v>82% Unknown</c:v>
                </c:pt>
                <c:pt idx="7">
                  <c:v>71% White Non-Hispanic</c:v>
                </c:pt>
              </c:strCache>
            </c:strRef>
          </c:cat>
          <c:val>
            <c:numRef>
              <c:f>Findings!$D$32:$D$39</c:f>
              <c:numCache>
                <c:formatCode>General</c:formatCode>
                <c:ptCount val="8"/>
                <c:pt idx="0">
                  <c:v>17.0</c:v>
                </c:pt>
                <c:pt idx="1">
                  <c:v>8.0</c:v>
                </c:pt>
                <c:pt idx="2">
                  <c:v>21.0</c:v>
                </c:pt>
                <c:pt idx="3">
                  <c:v>37.0</c:v>
                </c:pt>
                <c:pt idx="4">
                  <c:v>15.0</c:v>
                </c:pt>
                <c:pt idx="5">
                  <c:v>7.0</c:v>
                </c:pt>
                <c:pt idx="6">
                  <c:v>23.0</c:v>
                </c:pt>
                <c:pt idx="7">
                  <c:v>41.0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Sheet1!$B$30:$B$36</c:f>
              <c:strCache>
                <c:ptCount val="7"/>
                <c:pt idx="0">
                  <c:v>80% Asian</c:v>
                </c:pt>
                <c:pt idx="1">
                  <c:v>0% Black - Non-Hispanic</c:v>
                </c:pt>
                <c:pt idx="2">
                  <c:v>33% Filipino</c:v>
                </c:pt>
                <c:pt idx="3">
                  <c:v>40% Hispanic</c:v>
                </c:pt>
                <c:pt idx="4">
                  <c:v>100% Multi Races</c:v>
                </c:pt>
                <c:pt idx="5">
                  <c:v>25% Unknown</c:v>
                </c:pt>
                <c:pt idx="6">
                  <c:v>78% White Non-Hispanic</c:v>
                </c:pt>
              </c:strCache>
            </c:strRef>
          </c:cat>
          <c:val>
            <c:numRef>
              <c:f>Sheet1!$D$30:$D$36</c:f>
              <c:numCache>
                <c:formatCode>General</c:formatCode>
                <c:ptCount val="7"/>
                <c:pt idx="0">
                  <c:v>10.0</c:v>
                </c:pt>
                <c:pt idx="1">
                  <c:v>1.0</c:v>
                </c:pt>
                <c:pt idx="2">
                  <c:v>6.0</c:v>
                </c:pt>
                <c:pt idx="3">
                  <c:v>5.0</c:v>
                </c:pt>
                <c:pt idx="4">
                  <c:v>1.0</c:v>
                </c:pt>
                <c:pt idx="5">
                  <c:v>4.0</c:v>
                </c:pt>
                <c:pt idx="6">
                  <c:v>9.0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Sheet1!$B$18:$B$25</c:f>
              <c:strCache>
                <c:ptCount val="8"/>
                <c:pt idx="0">
                  <c:v>62% Asian</c:v>
                </c:pt>
                <c:pt idx="1">
                  <c:v>17% Black - Non-Hispanic</c:v>
                </c:pt>
                <c:pt idx="2">
                  <c:v>75% Filipino</c:v>
                </c:pt>
                <c:pt idx="3">
                  <c:v>47% Hispanic</c:v>
                </c:pt>
                <c:pt idx="4">
                  <c:v>70% Multi Races</c:v>
                </c:pt>
                <c:pt idx="5">
                  <c:v>25% Pacific Islander</c:v>
                </c:pt>
                <c:pt idx="6">
                  <c:v>80% Unknown</c:v>
                </c:pt>
                <c:pt idx="7">
                  <c:v>83% White Non-Hispanic</c:v>
                </c:pt>
              </c:strCache>
            </c:strRef>
          </c:cat>
          <c:val>
            <c:numRef>
              <c:f>Sheet1!$D$18:$D$25</c:f>
              <c:numCache>
                <c:formatCode>General</c:formatCode>
                <c:ptCount val="8"/>
                <c:pt idx="0">
                  <c:v>13.0</c:v>
                </c:pt>
                <c:pt idx="1">
                  <c:v>6.0</c:v>
                </c:pt>
                <c:pt idx="2">
                  <c:v>16.0</c:v>
                </c:pt>
                <c:pt idx="3">
                  <c:v>17.0</c:v>
                </c:pt>
                <c:pt idx="4">
                  <c:v>10.0</c:v>
                </c:pt>
                <c:pt idx="5">
                  <c:v>4.0</c:v>
                </c:pt>
                <c:pt idx="6">
                  <c:v>10.0</c:v>
                </c:pt>
                <c:pt idx="7">
                  <c:v>18.0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5"/>
              <c:layout>
                <c:manualLayout>
                  <c:x val="0.168146841176625"/>
                  <c:y val="-0.069583448048015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25% </a:t>
                    </a:r>
                    <a:r>
                      <a:rPr lang="en-US" sz="1200" dirty="0" smtClean="0"/>
                      <a:t>Unknown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385647697047902"/>
                  <c:y val="0.0034965034965035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Sheet1!$B$30:$B$36</c:f>
              <c:strCache>
                <c:ptCount val="7"/>
                <c:pt idx="0">
                  <c:v>80% Asian</c:v>
                </c:pt>
                <c:pt idx="1">
                  <c:v>0% Black - Non-Hispanic</c:v>
                </c:pt>
                <c:pt idx="2">
                  <c:v>33% Filipino</c:v>
                </c:pt>
                <c:pt idx="3">
                  <c:v>40% Hispanic</c:v>
                </c:pt>
                <c:pt idx="4">
                  <c:v>100% Multi Races</c:v>
                </c:pt>
                <c:pt idx="5">
                  <c:v>25% Unknown</c:v>
                </c:pt>
                <c:pt idx="6">
                  <c:v>78% White Non-Hispanic</c:v>
                </c:pt>
              </c:strCache>
            </c:strRef>
          </c:cat>
          <c:val>
            <c:numRef>
              <c:f>Sheet1!$D$30:$D$36</c:f>
              <c:numCache>
                <c:formatCode>General</c:formatCode>
                <c:ptCount val="7"/>
                <c:pt idx="0">
                  <c:v>10.0</c:v>
                </c:pt>
                <c:pt idx="1">
                  <c:v>1.0</c:v>
                </c:pt>
                <c:pt idx="2">
                  <c:v>6.0</c:v>
                </c:pt>
                <c:pt idx="3">
                  <c:v>5.0</c:v>
                </c:pt>
                <c:pt idx="4">
                  <c:v>1.0</c:v>
                </c:pt>
                <c:pt idx="5">
                  <c:v>4.0</c:v>
                </c:pt>
                <c:pt idx="6">
                  <c:v>9.0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[JustSkyline.xlsx]Sheet1!$B$18:$B$25</c:f>
              <c:strCache>
                <c:ptCount val="8"/>
                <c:pt idx="0">
                  <c:v>62% Asian</c:v>
                </c:pt>
                <c:pt idx="1">
                  <c:v>17% Black - Non-Hispanic</c:v>
                </c:pt>
                <c:pt idx="2">
                  <c:v>75% Filipino</c:v>
                </c:pt>
                <c:pt idx="3">
                  <c:v>47% Hispanic</c:v>
                </c:pt>
                <c:pt idx="4">
                  <c:v>70% Multi Races</c:v>
                </c:pt>
                <c:pt idx="5">
                  <c:v>25% Pacific Islander</c:v>
                </c:pt>
                <c:pt idx="6">
                  <c:v>80% Unknown</c:v>
                </c:pt>
                <c:pt idx="7">
                  <c:v>83% White Non-Hispanic</c:v>
                </c:pt>
              </c:strCache>
            </c:strRef>
          </c:cat>
          <c:val>
            <c:numRef>
              <c:f>[JustSkyline.xlsx]Sheet1!$D$18:$D$25</c:f>
              <c:numCache>
                <c:formatCode>General</c:formatCode>
                <c:ptCount val="8"/>
                <c:pt idx="0">
                  <c:v>13.0</c:v>
                </c:pt>
                <c:pt idx="1">
                  <c:v>6.0</c:v>
                </c:pt>
                <c:pt idx="2">
                  <c:v>16.0</c:v>
                </c:pt>
                <c:pt idx="3">
                  <c:v>17.0</c:v>
                </c:pt>
                <c:pt idx="4">
                  <c:v>10.0</c:v>
                </c:pt>
                <c:pt idx="5">
                  <c:v>4.0</c:v>
                </c:pt>
                <c:pt idx="6">
                  <c:v>10.0</c:v>
                </c:pt>
                <c:pt idx="7">
                  <c:v>18.0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noFill/>
            <a:ln>
              <a:solidFill>
                <a:schemeClr val="tx1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MATH 200
</a:t>
                    </a:r>
                    <a:r>
                      <a:rPr lang="en-US" smtClean="0"/>
                      <a:t>57%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PSYC 171
</a:t>
                    </a:r>
                    <a:r>
                      <a:rPr lang="en-US" smtClean="0"/>
                      <a:t>86%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BUS 123
</a:t>
                    </a:r>
                    <a:r>
                      <a:rPr lang="en-US" smtClean="0"/>
                      <a:t>56%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Sheet1!$B$1:$D$1</c:f>
              <c:strCache>
                <c:ptCount val="3"/>
                <c:pt idx="0">
                  <c:v>MATH 200</c:v>
                </c:pt>
                <c:pt idx="1">
                  <c:v>PSYC 171</c:v>
                </c:pt>
                <c:pt idx="2">
                  <c:v>BUS 123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  <c:pt idx="0">
                  <c:v>1923.0</c:v>
                </c:pt>
                <c:pt idx="1">
                  <c:v>343.0</c:v>
                </c:pt>
                <c:pt idx="2">
                  <c:v>449.0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noFill/>
            <a:ln>
              <a:solidFill>
                <a:schemeClr val="tx1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MATH 200
</a:t>
                    </a:r>
                    <a:r>
                      <a:rPr lang="en-US" dirty="0" smtClean="0"/>
                      <a:t>42%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PSYC 171
</a:t>
                    </a:r>
                    <a:r>
                      <a:rPr lang="en-US" dirty="0" smtClean="0"/>
                      <a:t>41%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BUS 123
</a:t>
                    </a:r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Sheet1!$B$1:$D$1</c:f>
              <c:strCache>
                <c:ptCount val="3"/>
                <c:pt idx="0">
                  <c:v>MATH 200</c:v>
                </c:pt>
                <c:pt idx="1">
                  <c:v>PSYC 171</c:v>
                </c:pt>
                <c:pt idx="2">
                  <c:v>BUS 123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  <c:pt idx="0">
                  <c:v>1923.0</c:v>
                </c:pt>
                <c:pt idx="1">
                  <c:v>343.0</c:v>
                </c:pt>
                <c:pt idx="2">
                  <c:v>449.0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PSYC 171</a:t>
            </a:r>
          </a:p>
          <a:p>
            <a:pPr>
              <a:defRPr/>
            </a:pPr>
            <a:r>
              <a:rPr lang="en-US"/>
              <a:t>343 Enrolled 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Sheet1!$D$2:$D$6</c:f>
              <c:strCache>
                <c:ptCount val="5"/>
                <c:pt idx="0">
                  <c:v>ASIAN 89%</c:v>
                </c:pt>
                <c:pt idx="1">
                  <c:v>FILIPINO 86%</c:v>
                </c:pt>
                <c:pt idx="2">
                  <c:v>HISPANIC 88%</c:v>
                </c:pt>
                <c:pt idx="3">
                  <c:v>WHITE 84%</c:v>
                </c:pt>
                <c:pt idx="4">
                  <c:v>BLACK 57%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45.0</c:v>
                </c:pt>
                <c:pt idx="1">
                  <c:v>63.0</c:v>
                </c:pt>
                <c:pt idx="2">
                  <c:v>98.0</c:v>
                </c:pt>
                <c:pt idx="3">
                  <c:v>131.0</c:v>
                </c:pt>
                <c:pt idx="4">
                  <c:v>6.0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BUS 123</a:t>
            </a:r>
          </a:p>
          <a:p>
            <a:pPr>
              <a:defRPr/>
            </a:pPr>
            <a:r>
              <a:rPr lang="en-US"/>
              <a:t>449 Enrolled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Sheet1!$G$2:$G$6</c:f>
              <c:strCache>
                <c:ptCount val="5"/>
                <c:pt idx="0">
                  <c:v>ASIAN 69%</c:v>
                </c:pt>
                <c:pt idx="1">
                  <c:v>FILIPINO 45%</c:v>
                </c:pt>
                <c:pt idx="2">
                  <c:v>HISPANIC 46%</c:v>
                </c:pt>
                <c:pt idx="3">
                  <c:v>WHITE 59%</c:v>
                </c:pt>
                <c:pt idx="4">
                  <c:v>BLACK 43%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149.0</c:v>
                </c:pt>
                <c:pt idx="1">
                  <c:v>116.0</c:v>
                </c:pt>
                <c:pt idx="2">
                  <c:v>72.0</c:v>
                </c:pt>
                <c:pt idx="3">
                  <c:v>105.0</c:v>
                </c:pt>
                <c:pt idx="4">
                  <c:v>7.0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MATH 200</a:t>
            </a:r>
          </a:p>
          <a:p>
            <a:pPr>
              <a:defRPr/>
            </a:pPr>
            <a:r>
              <a:rPr lang="en-US"/>
              <a:t>1923 Enrolled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ASIAN 64%</c:v>
                </c:pt>
                <c:pt idx="1">
                  <c:v>FILIPINO 49%</c:v>
                </c:pt>
                <c:pt idx="2">
                  <c:v>HISPANIC 51%</c:v>
                </c:pt>
                <c:pt idx="3">
                  <c:v>WHITE 63%</c:v>
                </c:pt>
                <c:pt idx="4">
                  <c:v>BLACK 55%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570.0</c:v>
                </c:pt>
                <c:pt idx="1">
                  <c:v>447.0</c:v>
                </c:pt>
                <c:pt idx="2">
                  <c:v>370.0</c:v>
                </c:pt>
                <c:pt idx="3">
                  <c:v>434.0</c:v>
                </c:pt>
                <c:pt idx="4">
                  <c:v>102.0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1"/>
            <c:bubble3D val="0"/>
            <c:explosion val="14"/>
          </c:dPt>
          <c:dPt>
            <c:idx val="5"/>
            <c:bubble3D val="0"/>
            <c:explosion val="8"/>
          </c:dPt>
          <c:dLbls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Findings!$B$15:$B$24</c:f>
              <c:strCache>
                <c:ptCount val="10"/>
                <c:pt idx="0">
                  <c:v>71% M125 </c:v>
                </c:pt>
                <c:pt idx="1">
                  <c:v>60% M130</c:v>
                </c:pt>
                <c:pt idx="2">
                  <c:v>75% M140</c:v>
                </c:pt>
                <c:pt idx="3">
                  <c:v>100% M145</c:v>
                </c:pt>
                <c:pt idx="4">
                  <c:v>84% M241</c:v>
                </c:pt>
                <c:pt idx="5">
                  <c:v>68% M200</c:v>
                </c:pt>
                <c:pt idx="6">
                  <c:v>40% B120</c:v>
                </c:pt>
                <c:pt idx="7">
                  <c:v>30% B123</c:v>
                </c:pt>
                <c:pt idx="8">
                  <c:v>94% P171</c:v>
                </c:pt>
                <c:pt idx="9">
                  <c:v>Unknown</c:v>
                </c:pt>
              </c:strCache>
            </c:strRef>
          </c:cat>
          <c:val>
            <c:numRef>
              <c:f>Findings!$C$15:$C$24</c:f>
              <c:numCache>
                <c:formatCode>General</c:formatCode>
                <c:ptCount val="10"/>
                <c:pt idx="0">
                  <c:v>24.0</c:v>
                </c:pt>
                <c:pt idx="1">
                  <c:v>60.0</c:v>
                </c:pt>
                <c:pt idx="2">
                  <c:v>4.0</c:v>
                </c:pt>
                <c:pt idx="3">
                  <c:v>5.0</c:v>
                </c:pt>
                <c:pt idx="4">
                  <c:v>25.0</c:v>
                </c:pt>
                <c:pt idx="5">
                  <c:v>169.0</c:v>
                </c:pt>
                <c:pt idx="6">
                  <c:v>10.0</c:v>
                </c:pt>
                <c:pt idx="7">
                  <c:v>10.0</c:v>
                </c:pt>
                <c:pt idx="8">
                  <c:v>18.0</c:v>
                </c:pt>
                <c:pt idx="9">
                  <c:v>378.0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Findings!$B$32:$B$39</c:f>
              <c:strCache>
                <c:ptCount val="8"/>
                <c:pt idx="0">
                  <c:v>65% Asian </c:v>
                </c:pt>
                <c:pt idx="1">
                  <c:v>38% Black - Non-Hispanic</c:v>
                </c:pt>
                <c:pt idx="2">
                  <c:v>76% Filipino</c:v>
                </c:pt>
                <c:pt idx="3">
                  <c:v>65% Hispanic</c:v>
                </c:pt>
                <c:pt idx="4">
                  <c:v>73% Multi Races</c:v>
                </c:pt>
                <c:pt idx="5">
                  <c:v>14% Pacific Islander</c:v>
                </c:pt>
                <c:pt idx="6">
                  <c:v>82% Unknown</c:v>
                </c:pt>
                <c:pt idx="7">
                  <c:v>71% White Non-Hispanic</c:v>
                </c:pt>
              </c:strCache>
            </c:strRef>
          </c:cat>
          <c:val>
            <c:numRef>
              <c:f>Findings!$D$32:$D$39</c:f>
              <c:numCache>
                <c:formatCode>General</c:formatCode>
                <c:ptCount val="8"/>
                <c:pt idx="0">
                  <c:v>17.0</c:v>
                </c:pt>
                <c:pt idx="1">
                  <c:v>8.0</c:v>
                </c:pt>
                <c:pt idx="2">
                  <c:v>21.0</c:v>
                </c:pt>
                <c:pt idx="3">
                  <c:v>37.0</c:v>
                </c:pt>
                <c:pt idx="4">
                  <c:v>15.0</c:v>
                </c:pt>
                <c:pt idx="5">
                  <c:v>7.0</c:v>
                </c:pt>
                <c:pt idx="6">
                  <c:v>23.0</c:v>
                </c:pt>
                <c:pt idx="7">
                  <c:v>41.0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0.03056</cdr:x>
      <cdr:y>0.02037</cdr:y>
    </cdr:from>
    <cdr:to>
      <cdr:x>1</cdr:x>
      <cdr:y>0.45926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5640" y="139700"/>
          <a:ext cx="3668960" cy="3009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704 students enrolled in Math 110 across the district in Fall 2009. What classes did they take later?</a:t>
          </a:r>
          <a:endParaRPr lang="en-US" sz="2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A1AFC-928B-864C-BCDE-6C6BAB585DD8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E9D5F-51C5-E744-889D-E5CD3E17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6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E9D5F-51C5-E744-889D-E5CD3E17E6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56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8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3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6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0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9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4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3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9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3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6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9CF94-4D17-504F-B181-B834CC70E027}" type="datetimeFigureOut">
              <a:rPr lang="en-US" smtClean="0"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50EC5-E9D1-854F-87E3-FE88E909E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7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1.xml"/><Relationship Id="rId3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CURRICULUM &amp; PEDAGOGY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What practices and processes in algebra sequence impact equitable student success in statistics?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118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ea typeface="Calibri"/>
                <a:cs typeface="Calibri"/>
              </a:rPr>
              <a:t>DECLARED MAJORS OF STUDENTS WHO ENROLLED IN </a:t>
            </a:r>
            <a:br>
              <a:rPr lang="en-US" sz="2800" b="1" dirty="0" smtClean="0">
                <a:solidFill>
                  <a:srgbClr val="000000"/>
                </a:solidFill>
                <a:ea typeface="Calibri"/>
                <a:cs typeface="Calibri"/>
              </a:rPr>
            </a:br>
            <a:r>
              <a:rPr lang="en-US" sz="2800" b="1" dirty="0" smtClean="0">
                <a:solidFill>
                  <a:srgbClr val="000000"/>
                </a:solidFill>
                <a:ea typeface="Calibri"/>
                <a:cs typeface="Calibri"/>
              </a:rPr>
              <a:t>MATH 110</a:t>
            </a:r>
            <a:r>
              <a:rPr lang="en-US" sz="2800" b="1" dirty="0">
                <a:solidFill>
                  <a:srgbClr val="000000"/>
                </a:solidFill>
                <a:ea typeface="Calibri"/>
                <a:cs typeface="Calibri"/>
              </a:rPr>
              <a:t>, 111, </a:t>
            </a:r>
            <a:r>
              <a:rPr lang="en-US" sz="2800" b="1" dirty="0" smtClean="0">
                <a:solidFill>
                  <a:srgbClr val="000000"/>
                </a:solidFill>
                <a:ea typeface="Calibri"/>
                <a:cs typeface="Calibri"/>
              </a:rPr>
              <a:t>AND/OR 112 FOR 07/08-11/12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05294"/>
              </p:ext>
            </p:extLst>
          </p:nvPr>
        </p:nvGraphicFramePr>
        <p:xfrm>
          <a:off x="356508" y="1630364"/>
          <a:ext cx="8420100" cy="470508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942773"/>
                <a:gridCol w="1987044"/>
                <a:gridCol w="1490283"/>
              </a:tblGrid>
              <a:tr h="260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Declared Major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Total - #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Total - %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Undeclared Major AA/AS Degree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Undeclared Major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Nursing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Administration of Justice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Psychology, General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Early Childhood Ed/Child Dev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Allied Health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Medical Assistant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Respiratory Therapy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CSU GE Cerification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Music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Physical Education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IGETC2 UC Cerification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Psychology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6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Early Childhood Education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  <a:tr h="275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Fashion Design/Merchandising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r>
                        <a:rPr lang="en-US" sz="1400" u="none" strike="noStrike" dirty="0" smtClean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155215" y="1989239"/>
            <a:ext cx="79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41%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55215" y="4135538"/>
            <a:ext cx="79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29%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561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transfer level math classes do former Math 110 students take across the district?</a:t>
            </a:r>
          </a:p>
          <a:p>
            <a:endParaRPr lang="en-US" dirty="0" smtClean="0"/>
          </a:p>
          <a:p>
            <a:r>
              <a:rPr lang="en-US" dirty="0" smtClean="0"/>
              <a:t>How is this enrollment disaggregated by ethnicity? </a:t>
            </a:r>
          </a:p>
          <a:p>
            <a:endParaRPr lang="en-US" dirty="0"/>
          </a:p>
          <a:p>
            <a:r>
              <a:rPr lang="en-US" dirty="0" smtClean="0"/>
              <a:t>What are the success rates?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67700" y="2336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67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417895"/>
              </p:ext>
            </p:extLst>
          </p:nvPr>
        </p:nvGraphicFramePr>
        <p:xfrm>
          <a:off x="977900" y="-25400"/>
          <a:ext cx="9144000" cy="680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219762"/>
              </p:ext>
            </p:extLst>
          </p:nvPr>
        </p:nvGraphicFramePr>
        <p:xfrm>
          <a:off x="0" y="0"/>
          <a:ext cx="37846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685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119198"/>
              </p:ext>
            </p:extLst>
          </p:nvPr>
        </p:nvGraphicFramePr>
        <p:xfrm>
          <a:off x="0" y="358776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DISTRICT WIDE MATH 200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83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2704956"/>
              </p:ext>
            </p:extLst>
          </p:nvPr>
        </p:nvGraphicFramePr>
        <p:xfrm>
          <a:off x="88900" y="635000"/>
          <a:ext cx="9055100" cy="646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DISTRICT WIDE MATH 130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211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168812"/>
              </p:ext>
            </p:extLst>
          </p:nvPr>
        </p:nvGraphicFramePr>
        <p:xfrm>
          <a:off x="0" y="800100"/>
          <a:ext cx="5041900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691822"/>
              </p:ext>
            </p:extLst>
          </p:nvPr>
        </p:nvGraphicFramePr>
        <p:xfrm>
          <a:off x="3860800" y="1587500"/>
          <a:ext cx="5283200" cy="527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DISTRICT WIDE COMPARISON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11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744989"/>
              </p:ext>
            </p:extLst>
          </p:nvPr>
        </p:nvGraphicFramePr>
        <p:xfrm>
          <a:off x="139700" y="419100"/>
          <a:ext cx="9144000" cy="66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9900" y="2873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SKYLINE MATH 130 – 60 ENROLLED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29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9397713"/>
              </p:ext>
            </p:extLst>
          </p:nvPr>
        </p:nvGraphicFramePr>
        <p:xfrm>
          <a:off x="-101600" y="45720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SKYLINE MATH 200 – 169 </a:t>
            </a:r>
            <a:r>
              <a:rPr lang="en-US" dirty="0" smtClean="0"/>
              <a:t>ENROLLED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57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SKYLINE COMPARISON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218959"/>
              </p:ext>
            </p:extLst>
          </p:nvPr>
        </p:nvGraphicFramePr>
        <p:xfrm>
          <a:off x="114300" y="520700"/>
          <a:ext cx="3797300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180910"/>
              </p:ext>
            </p:extLst>
          </p:nvPr>
        </p:nvGraphicFramePr>
        <p:xfrm>
          <a:off x="3073400" y="1417638"/>
          <a:ext cx="6261100" cy="544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0552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981425"/>
              </p:ext>
            </p:extLst>
          </p:nvPr>
        </p:nvGraphicFramePr>
        <p:xfrm>
          <a:off x="1117600" y="2246471"/>
          <a:ext cx="6908800" cy="3716020"/>
        </p:xfrm>
        <a:graphic>
          <a:graphicData uri="http://schemas.openxmlformats.org/drawingml/2006/table">
            <a:tbl>
              <a:tblPr/>
              <a:tblGrid>
                <a:gridCol w="622300"/>
                <a:gridCol w="762000"/>
                <a:gridCol w="1155700"/>
                <a:gridCol w="1435100"/>
                <a:gridCol w="1485900"/>
                <a:gridCol w="1447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ETHNICITY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SUCCESS IN 120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ENROLL IN MATH 200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SUCCESS IN MATH 200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ENROLL IN MATH 130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Filipino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Hispanic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Black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White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Filipino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Hispanic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Black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White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Filipino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Hispanic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Black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White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students take the STEM path after </a:t>
            </a:r>
            <a:r>
              <a:rPr lang="en-US" dirty="0" smtClean="0"/>
              <a:t>succeeding </a:t>
            </a:r>
            <a:r>
              <a:rPr lang="en-US" dirty="0"/>
              <a:t>in the STAT path? </a:t>
            </a:r>
          </a:p>
        </p:txBody>
      </p:sp>
    </p:spTree>
    <p:extLst>
      <p:ext uri="{BB962C8B-B14F-4D97-AF65-F5344CB8AC3E}">
        <p14:creationId xmlns:p14="http://schemas.microsoft.com/office/powerpoint/2010/main" val="327543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4" name="Picture 3" descr="Screen Shot 2012-05-14 at 10.02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9888"/>
            <a:ext cx="9144000" cy="31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02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89699"/>
              </p:ext>
            </p:extLst>
          </p:nvPr>
        </p:nvGraphicFramePr>
        <p:xfrm>
          <a:off x="977900" y="2386171"/>
          <a:ext cx="7188200" cy="3716020"/>
        </p:xfrm>
        <a:graphic>
          <a:graphicData uri="http://schemas.openxmlformats.org/drawingml/2006/table">
            <a:tbl>
              <a:tblPr/>
              <a:tblGrid>
                <a:gridCol w="825500"/>
                <a:gridCol w="825500"/>
                <a:gridCol w="1028700"/>
                <a:gridCol w="1397000"/>
                <a:gridCol w="1701800"/>
                <a:gridCol w="1409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ETHNICITY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SUCCESS IN 120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ENROLL IN MATH 200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SUCCESS IN MATH 200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ENROLL IN MATH 130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Filipino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Hispanic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Black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White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Filipino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Hispanic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Black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White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Filipino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Hispanic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Black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White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students take the STEM path after not succeeding in the STAT path?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5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Screen Shot 2012-05-14 at 9.58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48" y="6172737"/>
            <a:ext cx="1253385" cy="406400"/>
          </a:xfrm>
          <a:prstGeom prst="rect">
            <a:avLst/>
          </a:prstGeom>
        </p:spPr>
      </p:pic>
      <p:pic>
        <p:nvPicPr>
          <p:cNvPr id="27" name="Picture 26" descr="Screen Shot 2012-05-14 at 9.59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162" y="6666094"/>
            <a:ext cx="2303173" cy="191906"/>
          </a:xfrm>
          <a:prstGeom prst="rect">
            <a:avLst/>
          </a:prstGeom>
        </p:spPr>
      </p:pic>
      <p:pic>
        <p:nvPicPr>
          <p:cNvPr id="29" name="Picture 28" descr="Screen Shot 2012-05-14 at 10.01.1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04" y="21476"/>
            <a:ext cx="5195759" cy="6836525"/>
          </a:xfrm>
          <a:prstGeom prst="rect">
            <a:avLst/>
          </a:prstGeom>
        </p:spPr>
      </p:pic>
      <p:pic>
        <p:nvPicPr>
          <p:cNvPr id="30" name="Picture 29" descr="Screen Shot 2012-05-14 at 9.59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523" y="6666094"/>
            <a:ext cx="1916940" cy="191906"/>
          </a:xfrm>
          <a:prstGeom prst="rect">
            <a:avLst/>
          </a:prstGeom>
        </p:spPr>
      </p:pic>
      <p:sp>
        <p:nvSpPr>
          <p:cNvPr id="22" name="Curved Left Arrow 21"/>
          <p:cNvSpPr/>
          <p:nvPr/>
        </p:nvSpPr>
        <p:spPr>
          <a:xfrm>
            <a:off x="5652739" y="801041"/>
            <a:ext cx="2679356" cy="5778096"/>
          </a:xfrm>
          <a:prstGeom prst="curvedLef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noFill/>
              </a:rPr>
              <a:t>P{P</a:t>
            </a:r>
            <a:endParaRPr lang="en-US" dirty="0">
              <a:noFill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2600" y="3214041"/>
            <a:ext cx="1282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MATH 190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3040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many students take Math 200, Bus 123, Psych </a:t>
            </a:r>
            <a:r>
              <a:rPr lang="en-US" dirty="0" smtClean="0"/>
              <a:t>171 at Skyline (for 08/09-11/12)?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are the success rates?</a:t>
            </a:r>
          </a:p>
          <a:p>
            <a:endParaRPr lang="en-US" dirty="0"/>
          </a:p>
          <a:p>
            <a:r>
              <a:rPr lang="en-US" dirty="0" smtClean="0"/>
              <a:t>How many students had Math 120 as their previous math course?</a:t>
            </a:r>
          </a:p>
          <a:p>
            <a:endParaRPr lang="en-US" dirty="0" smtClean="0"/>
          </a:p>
          <a:p>
            <a:r>
              <a:rPr lang="en-US" dirty="0" smtClean="0"/>
              <a:t>How is this enrollment disaggregated by ethnicity? </a:t>
            </a:r>
          </a:p>
        </p:txBody>
      </p:sp>
    </p:spTree>
    <p:extLst>
      <p:ext uri="{BB962C8B-B14F-4D97-AF65-F5344CB8AC3E}">
        <p14:creationId xmlns:p14="http://schemas.microsoft.com/office/powerpoint/2010/main" val="383407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9771481"/>
              </p:ext>
            </p:extLst>
          </p:nvPr>
        </p:nvGraphicFramePr>
        <p:xfrm>
          <a:off x="228600" y="1498600"/>
          <a:ext cx="8458200" cy="535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STATS ENROLLMENT AT SKYLINE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1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481431"/>
              </p:ext>
            </p:extLst>
          </p:nvPr>
        </p:nvGraphicFramePr>
        <p:xfrm>
          <a:off x="228600" y="1498600"/>
          <a:ext cx="8458200" cy="535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8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343635"/>
              </p:ext>
            </p:extLst>
          </p:nvPr>
        </p:nvGraphicFramePr>
        <p:xfrm>
          <a:off x="228600" y="1498600"/>
          <a:ext cx="8458200" cy="535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MATH 120 AS PREVIOUS MATH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6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807063"/>
              </p:ext>
            </p:extLst>
          </p:nvPr>
        </p:nvGraphicFramePr>
        <p:xfrm>
          <a:off x="-393700" y="30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022338"/>
              </p:ext>
            </p:extLst>
          </p:nvPr>
        </p:nvGraphicFramePr>
        <p:xfrm>
          <a:off x="0" y="3009900"/>
          <a:ext cx="4572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724208"/>
              </p:ext>
            </p:extLst>
          </p:nvPr>
        </p:nvGraphicFramePr>
        <p:xfrm>
          <a:off x="2438400" y="101600"/>
          <a:ext cx="7848600" cy="635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6922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declared majors of our Elementary Algebra students?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Do those majors lead into Statistics?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64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471</Words>
  <Application>Microsoft Macintosh PowerPoint</Application>
  <PresentationFormat>On-screen Show (4:3)</PresentationFormat>
  <Paragraphs>194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CURRICULUM &amp; PEDAGOGY</vt:lpstr>
      <vt:lpstr>MOTIVATION</vt:lpstr>
      <vt:lpstr>PowerPoint Presentation</vt:lpstr>
      <vt:lpstr>DATA QUESTION 1</vt:lpstr>
      <vt:lpstr>STATS ENROLLMENT AT SKYLINE</vt:lpstr>
      <vt:lpstr>SUCCESS RATES</vt:lpstr>
      <vt:lpstr>MATH 120 AS PREVIOUS MATH</vt:lpstr>
      <vt:lpstr>PowerPoint Presentation</vt:lpstr>
      <vt:lpstr>DATA QUESTION 2</vt:lpstr>
      <vt:lpstr>DECLARED MAJORS OF STUDENTS WHO ENROLLED IN  MATH 110, 111, AND/OR 112 FOR 07/08-11/12</vt:lpstr>
      <vt:lpstr>DATA QUESTION 3</vt:lpstr>
      <vt:lpstr>PowerPoint Presentation</vt:lpstr>
      <vt:lpstr>DISTRICT WIDE MATH 200 </vt:lpstr>
      <vt:lpstr>DISTRICT WIDE MATH 130 </vt:lpstr>
      <vt:lpstr>DISTRICT WIDE COMPARISON </vt:lpstr>
      <vt:lpstr> SKYLINE MATH 130 – 60 ENROLLED   </vt:lpstr>
      <vt:lpstr>SKYLINE MATH 200 – 169 ENROLLED </vt:lpstr>
      <vt:lpstr>SKYLINE COMPARISON </vt:lpstr>
      <vt:lpstr>How many students take the STEM path after succeeding in the STAT path? </vt:lpstr>
      <vt:lpstr>How many students take the STEM path after not succeeding in the STAT path? </vt:lpstr>
    </vt:vector>
  </TitlesOfParts>
  <Company>Skyline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Hasson</dc:creator>
  <cp:lastModifiedBy>David Hasson</cp:lastModifiedBy>
  <cp:revision>38</cp:revision>
  <dcterms:created xsi:type="dcterms:W3CDTF">2012-08-17T15:10:00Z</dcterms:created>
  <dcterms:modified xsi:type="dcterms:W3CDTF">2012-11-13T05:08:19Z</dcterms:modified>
</cp:coreProperties>
</file>